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76" r:id="rId5"/>
    <p:sldId id="287" r:id="rId6"/>
    <p:sldId id="273" r:id="rId7"/>
    <p:sldId id="257" r:id="rId8"/>
    <p:sldId id="267" r:id="rId9"/>
    <p:sldId id="265" r:id="rId10"/>
    <p:sldId id="284" r:id="rId11"/>
    <p:sldId id="286" r:id="rId12"/>
    <p:sldId id="274" r:id="rId13"/>
    <p:sldId id="271" r:id="rId14"/>
    <p:sldId id="278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06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2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1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40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7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5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1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89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83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7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A171-B038-4E13-BA7A-9DA1796D9DC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F1FD-6BEA-4E39-8502-5549BAD52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5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Balkanske</a:t>
            </a:r>
            <a:r>
              <a:rPr lang="en-GB" dirty="0" smtClean="0"/>
              <a:t> </a:t>
            </a:r>
            <a:r>
              <a:rPr lang="en-GB" dirty="0" err="1" smtClean="0"/>
              <a:t>privrede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Laza</a:t>
            </a:r>
            <a:r>
              <a:rPr lang="en-GB" dirty="0" smtClean="0"/>
              <a:t> Kekic, Beograd, </a:t>
            </a:r>
            <a:r>
              <a:rPr lang="en-GB" dirty="0" err="1" smtClean="0"/>
              <a:t>decembar</a:t>
            </a:r>
            <a:r>
              <a:rPr lang="en-GB" dirty="0" smtClean="0"/>
              <a:t> 2015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83768" y="3244334"/>
            <a:ext cx="4887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Razlozi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zaostajanje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prognoze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570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Rast</a:t>
            </a:r>
            <a:r>
              <a:rPr lang="en-GB" sz="3600" dirty="0" smtClean="0"/>
              <a:t> u </a:t>
            </a:r>
            <a:r>
              <a:rPr lang="en-GB" sz="3600" dirty="0" err="1" smtClean="0"/>
              <a:t>srednjem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duzem</a:t>
            </a:r>
            <a:r>
              <a:rPr lang="en-GB" sz="3600" dirty="0" smtClean="0"/>
              <a:t> </a:t>
            </a:r>
            <a:r>
              <a:rPr lang="en-GB" sz="3600" dirty="0" err="1" smtClean="0"/>
              <a:t>roku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i="1" dirty="0" err="1" smtClean="0"/>
              <a:t>Skromni</a:t>
            </a:r>
            <a:r>
              <a:rPr lang="en-GB" b="1" i="1" dirty="0" smtClean="0"/>
              <a:t> </a:t>
            </a:r>
            <a:r>
              <a:rPr lang="en-GB" b="1" i="1" dirty="0" err="1" smtClean="0"/>
              <a:t>izgledi</a:t>
            </a:r>
            <a:r>
              <a:rPr lang="en-GB" b="1" i="1" dirty="0" smtClean="0"/>
              <a:t> </a:t>
            </a:r>
            <a:r>
              <a:rPr lang="en-GB" b="1" i="1" dirty="0" err="1" smtClean="0"/>
              <a:t>za</a:t>
            </a:r>
            <a:r>
              <a:rPr lang="en-GB" b="1" i="1" dirty="0" smtClean="0"/>
              <a:t> </a:t>
            </a:r>
            <a:r>
              <a:rPr lang="en-GB" b="1" i="1" dirty="0" err="1" smtClean="0"/>
              <a:t>ubrzani</a:t>
            </a:r>
            <a:r>
              <a:rPr lang="en-GB" b="1" i="1" dirty="0" smtClean="0"/>
              <a:t> </a:t>
            </a:r>
            <a:r>
              <a:rPr lang="en-GB" b="1" i="1" dirty="0" err="1" smtClean="0"/>
              <a:t>rast</a:t>
            </a:r>
            <a:endParaRPr lang="en-GB" b="1" i="1" dirty="0" smtClean="0"/>
          </a:p>
          <a:p>
            <a:r>
              <a:rPr lang="en-GB" dirty="0" err="1" smtClean="0"/>
              <a:t>Institucionalni</a:t>
            </a:r>
            <a:r>
              <a:rPr lang="en-GB" dirty="0" smtClean="0"/>
              <a:t> </a:t>
            </a:r>
            <a:r>
              <a:rPr lang="en-GB" dirty="0" err="1" smtClean="0"/>
              <a:t>problemi</a:t>
            </a:r>
            <a:endParaRPr lang="en-GB" dirty="0"/>
          </a:p>
          <a:p>
            <a:r>
              <a:rPr lang="en-GB" dirty="0" err="1" smtClean="0"/>
              <a:t>Niska</a:t>
            </a:r>
            <a:r>
              <a:rPr lang="en-GB" dirty="0" smtClean="0"/>
              <a:t> </a:t>
            </a:r>
            <a:r>
              <a:rPr lang="en-GB" dirty="0" err="1" smtClean="0"/>
              <a:t>stopa</a:t>
            </a:r>
            <a:r>
              <a:rPr lang="en-GB" dirty="0" smtClean="0"/>
              <a:t> </a:t>
            </a:r>
            <a:r>
              <a:rPr lang="en-GB" dirty="0" err="1" smtClean="0"/>
              <a:t>rasta</a:t>
            </a:r>
            <a:r>
              <a:rPr lang="en-GB" dirty="0" smtClean="0"/>
              <a:t> u </a:t>
            </a:r>
            <a:r>
              <a:rPr lang="en-GB" dirty="0" err="1" smtClean="0"/>
              <a:t>zapadnoj</a:t>
            </a:r>
            <a:r>
              <a:rPr lang="en-GB" dirty="0" smtClean="0"/>
              <a:t> </a:t>
            </a:r>
            <a:r>
              <a:rPr lang="en-GB" dirty="0" err="1" smtClean="0"/>
              <a:t>Evropi</a:t>
            </a:r>
            <a:endParaRPr lang="en-GB" dirty="0"/>
          </a:p>
          <a:p>
            <a:r>
              <a:rPr lang="en-GB" dirty="0" err="1" smtClean="0"/>
              <a:t>Demografska</a:t>
            </a:r>
            <a:r>
              <a:rPr lang="en-GB" dirty="0" smtClean="0"/>
              <a:t> </a:t>
            </a:r>
            <a:r>
              <a:rPr lang="en-GB" dirty="0" err="1" smtClean="0"/>
              <a:t>kriza</a:t>
            </a:r>
            <a:endParaRPr lang="en-GB" dirty="0"/>
          </a:p>
          <a:p>
            <a:r>
              <a:rPr lang="en-GB" dirty="0" err="1" smtClean="0"/>
              <a:t>Niska</a:t>
            </a:r>
            <a:r>
              <a:rPr lang="en-GB" dirty="0" smtClean="0"/>
              <a:t> </a:t>
            </a:r>
            <a:r>
              <a:rPr lang="en-GB" dirty="0" err="1" smtClean="0"/>
              <a:t>inovaciona</a:t>
            </a:r>
            <a:r>
              <a:rPr lang="en-GB" dirty="0" smtClean="0"/>
              <a:t> </a:t>
            </a:r>
            <a:r>
              <a:rPr lang="en-GB" dirty="0" err="1" smtClean="0"/>
              <a:t>aktivnost</a:t>
            </a:r>
            <a:endParaRPr lang="en-GB" dirty="0"/>
          </a:p>
          <a:p>
            <a:r>
              <a:rPr lang="en-GB" dirty="0" err="1" smtClean="0"/>
              <a:t>Suzene</a:t>
            </a:r>
            <a:r>
              <a:rPr lang="en-GB" dirty="0" smtClean="0"/>
              <a:t> </a:t>
            </a:r>
            <a:r>
              <a:rPr lang="en-GB" dirty="0" err="1" smtClean="0"/>
              <a:t>mogucnosti</a:t>
            </a:r>
            <a:r>
              <a:rPr lang="en-GB" dirty="0" smtClean="0"/>
              <a:t> </a:t>
            </a:r>
            <a:r>
              <a:rPr lang="en-GB" dirty="0" err="1" smtClean="0"/>
              <a:t>finansiranja</a:t>
            </a:r>
            <a:endParaRPr lang="en-GB" dirty="0"/>
          </a:p>
          <a:p>
            <a:r>
              <a:rPr lang="en-GB" dirty="0" err="1" smtClean="0"/>
              <a:t>Ograniceni</a:t>
            </a:r>
            <a:r>
              <a:rPr lang="en-GB" dirty="0" smtClean="0"/>
              <a:t> </a:t>
            </a:r>
            <a:r>
              <a:rPr lang="en-GB" dirty="0" err="1" smtClean="0"/>
              <a:t>ljudski</a:t>
            </a:r>
            <a:r>
              <a:rPr lang="en-GB" dirty="0" smtClean="0"/>
              <a:t> </a:t>
            </a:r>
            <a:r>
              <a:rPr lang="en-GB" dirty="0" err="1" smtClean="0"/>
              <a:t>kapital</a:t>
            </a:r>
            <a:endParaRPr lang="en-GB" dirty="0"/>
          </a:p>
          <a:p>
            <a:r>
              <a:rPr lang="en-GB" dirty="0" err="1" smtClean="0"/>
              <a:t>Fiskalno</a:t>
            </a:r>
            <a:r>
              <a:rPr lang="en-GB" dirty="0" smtClean="0"/>
              <a:t> </a:t>
            </a:r>
            <a:r>
              <a:rPr lang="en-GB" dirty="0" err="1" smtClean="0"/>
              <a:t>prilagodjavanje</a:t>
            </a:r>
            <a:endParaRPr lang="en-GB" dirty="0"/>
          </a:p>
          <a:p>
            <a:r>
              <a:rPr lang="en-GB" dirty="0" err="1" smtClean="0"/>
              <a:t>Politicki</a:t>
            </a:r>
            <a:r>
              <a:rPr lang="en-GB" dirty="0" smtClean="0"/>
              <a:t> </a:t>
            </a:r>
            <a:r>
              <a:rPr lang="en-GB" dirty="0" err="1" smtClean="0"/>
              <a:t>rizik</a:t>
            </a:r>
            <a:endParaRPr lang="en-GB" dirty="0"/>
          </a:p>
          <a:p>
            <a:r>
              <a:rPr lang="en-GB" dirty="0" err="1" smtClean="0"/>
              <a:t>Negativan</a:t>
            </a:r>
            <a:r>
              <a:rPr lang="en-GB" dirty="0" smtClean="0"/>
              <a:t> </a:t>
            </a:r>
            <a:r>
              <a:rPr lang="en-GB" dirty="0" err="1" smtClean="0"/>
              <a:t>uticaj</a:t>
            </a:r>
            <a:r>
              <a:rPr lang="en-GB" dirty="0" smtClean="0"/>
              <a:t> </a:t>
            </a:r>
            <a:r>
              <a:rPr lang="en-GB" dirty="0" err="1" smtClean="0"/>
              <a:t>visoke</a:t>
            </a:r>
            <a:r>
              <a:rPr lang="en-GB" dirty="0" smtClean="0"/>
              <a:t> </a:t>
            </a:r>
            <a:r>
              <a:rPr lang="en-GB" dirty="0" err="1" smtClean="0"/>
              <a:t>stope</a:t>
            </a:r>
            <a:r>
              <a:rPr lang="en-GB" dirty="0" smtClean="0"/>
              <a:t> </a:t>
            </a:r>
            <a:r>
              <a:rPr lang="en-GB" dirty="0" err="1" smtClean="0"/>
              <a:t>nezaposlenosti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potrosnju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ljudski</a:t>
            </a:r>
            <a:r>
              <a:rPr lang="en-GB" dirty="0" smtClean="0"/>
              <a:t> </a:t>
            </a:r>
            <a:r>
              <a:rPr lang="en-GB" dirty="0" err="1" smtClean="0"/>
              <a:t>kapital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46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Faktori</a:t>
            </a:r>
            <a:r>
              <a:rPr lang="en-GB" sz="3600" dirty="0" smtClean="0"/>
              <a:t> </a:t>
            </a:r>
            <a:r>
              <a:rPr lang="en-GB" sz="3600" dirty="0" err="1" smtClean="0"/>
              <a:t>rasta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GB" dirty="0" err="1" smtClean="0"/>
              <a:t>Regulativa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reforme</a:t>
            </a:r>
            <a:r>
              <a:rPr lang="en-GB" dirty="0" smtClean="0"/>
              <a:t> u </a:t>
            </a:r>
            <a:r>
              <a:rPr lang="en-GB" dirty="0" err="1" smtClean="0"/>
              <a:t>nekim</a:t>
            </a:r>
            <a:r>
              <a:rPr lang="en-GB" dirty="0" smtClean="0"/>
              <a:t> </a:t>
            </a:r>
            <a:r>
              <a:rPr lang="en-GB" dirty="0" err="1" smtClean="0"/>
              <a:t>oblastima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potreban</a:t>
            </a:r>
            <a:r>
              <a:rPr lang="en-GB" dirty="0" smtClean="0"/>
              <a:t> </a:t>
            </a:r>
            <a:r>
              <a:rPr lang="en-GB" dirty="0" err="1" smtClean="0"/>
              <a:t>dalji</a:t>
            </a:r>
            <a:r>
              <a:rPr lang="en-GB" dirty="0" smtClean="0"/>
              <a:t> </a:t>
            </a:r>
            <a:r>
              <a:rPr lang="en-GB" dirty="0" err="1" smtClean="0"/>
              <a:t>pomak</a:t>
            </a:r>
            <a:r>
              <a:rPr lang="en-GB" dirty="0" smtClean="0"/>
              <a:t>– </a:t>
            </a:r>
            <a:r>
              <a:rPr lang="en-GB" dirty="0" err="1" smtClean="0"/>
              <a:t>npr</a:t>
            </a:r>
            <a:r>
              <a:rPr lang="en-GB" dirty="0" smtClean="0"/>
              <a:t> </a:t>
            </a:r>
            <a:r>
              <a:rPr lang="en-GB" dirty="0" err="1" smtClean="0"/>
              <a:t>procedura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dobijanje</a:t>
            </a:r>
            <a:r>
              <a:rPr lang="en-GB" dirty="0" smtClean="0"/>
              <a:t> </a:t>
            </a:r>
            <a:r>
              <a:rPr lang="en-GB" dirty="0" err="1" smtClean="0"/>
              <a:t>gradjevinskih</a:t>
            </a:r>
            <a:r>
              <a:rPr lang="en-GB" dirty="0" smtClean="0"/>
              <a:t> </a:t>
            </a:r>
            <a:r>
              <a:rPr lang="en-GB" dirty="0" err="1" smtClean="0"/>
              <a:t>dozvola</a:t>
            </a:r>
            <a:r>
              <a:rPr lang="en-GB" dirty="0" smtClean="0"/>
              <a:t>, </a:t>
            </a:r>
            <a:r>
              <a:rPr lang="en-GB" dirty="0" err="1" smtClean="0"/>
              <a:t>poreski</a:t>
            </a:r>
            <a:r>
              <a:rPr lang="en-GB" dirty="0" smtClean="0"/>
              <a:t> </a:t>
            </a:r>
            <a:r>
              <a:rPr lang="en-GB" dirty="0" err="1" smtClean="0"/>
              <a:t>sistemi</a:t>
            </a:r>
            <a:r>
              <a:rPr lang="en-GB" dirty="0" smtClean="0"/>
              <a:t>, </a:t>
            </a:r>
            <a:r>
              <a:rPr lang="en-GB" dirty="0" err="1" smtClean="0"/>
              <a:t>postovanje</a:t>
            </a:r>
            <a:r>
              <a:rPr lang="en-GB" dirty="0" smtClean="0"/>
              <a:t> </a:t>
            </a:r>
            <a:r>
              <a:rPr lang="en-GB" dirty="0" err="1" smtClean="0"/>
              <a:t>ugovora</a:t>
            </a:r>
            <a:endParaRPr lang="en-GB" dirty="0"/>
          </a:p>
          <a:p>
            <a:pPr fontAlgn="base"/>
            <a:r>
              <a:rPr lang="en-GB" dirty="0" err="1" smtClean="0"/>
              <a:t>Niske</a:t>
            </a:r>
            <a:r>
              <a:rPr lang="en-GB" dirty="0" smtClean="0"/>
              <a:t> </a:t>
            </a:r>
            <a:r>
              <a:rPr lang="en-GB" dirty="0" err="1" smtClean="0"/>
              <a:t>investicije</a:t>
            </a:r>
            <a:r>
              <a:rPr lang="en-GB" dirty="0" smtClean="0"/>
              <a:t> u </a:t>
            </a:r>
            <a:r>
              <a:rPr lang="en-GB" dirty="0" err="1" smtClean="0"/>
              <a:t>javnom</a:t>
            </a:r>
            <a:r>
              <a:rPr lang="en-GB" dirty="0" smtClean="0"/>
              <a:t> </a:t>
            </a:r>
            <a:r>
              <a:rPr lang="en-GB" dirty="0" err="1" smtClean="0"/>
              <a:t>sektoru</a:t>
            </a:r>
            <a:endParaRPr lang="en-GB" dirty="0"/>
          </a:p>
          <a:p>
            <a:pPr fontAlgn="base"/>
            <a:r>
              <a:rPr lang="en-GB" dirty="0" err="1" smtClean="0"/>
              <a:t>Zaduzenost</a:t>
            </a:r>
            <a:r>
              <a:rPr lang="en-GB" dirty="0" smtClean="0"/>
              <a:t>. U </a:t>
            </a:r>
            <a:r>
              <a:rPr lang="en-GB" dirty="0" err="1" smtClean="0"/>
              <a:t>proseku</a:t>
            </a:r>
            <a:r>
              <a:rPr lang="en-GB" dirty="0" smtClean="0"/>
              <a:t>, </a:t>
            </a:r>
            <a:r>
              <a:rPr lang="en-GB" dirty="0" err="1" smtClean="0"/>
              <a:t>odnos</a:t>
            </a:r>
            <a:r>
              <a:rPr lang="en-GB" dirty="0" smtClean="0"/>
              <a:t> </a:t>
            </a:r>
            <a:r>
              <a:rPr lang="en-GB" dirty="0" err="1" smtClean="0"/>
              <a:t>duga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BDP </a:t>
            </a:r>
            <a:r>
              <a:rPr lang="en-GB" dirty="0" err="1" smtClean="0"/>
              <a:t>povecan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18 </a:t>
            </a:r>
            <a:r>
              <a:rPr lang="en-GB" dirty="0" err="1" smtClean="0"/>
              <a:t>procenata</a:t>
            </a:r>
            <a:r>
              <a:rPr lang="en-GB" dirty="0" smtClean="0"/>
              <a:t> </a:t>
            </a:r>
            <a:r>
              <a:rPr lang="en-GB" dirty="0" err="1" smtClean="0"/>
              <a:t>izmedju</a:t>
            </a:r>
            <a:r>
              <a:rPr lang="en-GB" dirty="0" smtClean="0"/>
              <a:t> 2009. g. </a:t>
            </a:r>
            <a:r>
              <a:rPr lang="en-GB" dirty="0" err="1" smtClean="0"/>
              <a:t>i</a:t>
            </a:r>
            <a:r>
              <a:rPr lang="en-GB" dirty="0" smtClean="0"/>
              <a:t> 2014. g.</a:t>
            </a:r>
            <a:endParaRPr lang="en-GB" dirty="0"/>
          </a:p>
          <a:p>
            <a:pPr fontAlgn="base"/>
            <a:r>
              <a:rPr lang="en-GB" dirty="0" err="1" smtClean="0"/>
              <a:t>Manjkavost</a:t>
            </a:r>
            <a:r>
              <a:rPr lang="en-GB" dirty="0" smtClean="0"/>
              <a:t> </a:t>
            </a:r>
            <a:r>
              <a:rPr lang="en-GB" dirty="0" err="1" smtClean="0"/>
              <a:t>trzista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(</a:t>
            </a:r>
            <a:r>
              <a:rPr lang="en-GB" dirty="0" err="1" smtClean="0"/>
              <a:t>visoka</a:t>
            </a:r>
            <a:r>
              <a:rPr lang="en-GB" dirty="0" smtClean="0"/>
              <a:t> </a:t>
            </a:r>
            <a:r>
              <a:rPr lang="en-GB" dirty="0" err="1" smtClean="0"/>
              <a:t>nezaposlenost</a:t>
            </a:r>
            <a:r>
              <a:rPr lang="en-GB" dirty="0" smtClean="0"/>
              <a:t>, “</a:t>
            </a:r>
            <a:r>
              <a:rPr lang="en-GB" dirty="0" err="1" smtClean="0"/>
              <a:t>rast</a:t>
            </a:r>
            <a:r>
              <a:rPr lang="en-GB" dirty="0" smtClean="0"/>
              <a:t> bez </a:t>
            </a:r>
            <a:r>
              <a:rPr lang="en-GB" dirty="0" err="1" smtClean="0"/>
              <a:t>radnih</a:t>
            </a:r>
            <a:r>
              <a:rPr lang="en-GB" dirty="0" smtClean="0"/>
              <a:t> </a:t>
            </a:r>
            <a:r>
              <a:rPr lang="en-GB" dirty="0" err="1" smtClean="0"/>
              <a:t>mesta</a:t>
            </a:r>
            <a:r>
              <a:rPr lang="en-GB" dirty="0" smtClean="0"/>
              <a:t>”, </a:t>
            </a:r>
            <a:r>
              <a:rPr lang="en-GB" dirty="0" err="1" smtClean="0"/>
              <a:t>restriktivna</a:t>
            </a:r>
            <a:r>
              <a:rPr lang="en-GB" dirty="0" smtClean="0"/>
              <a:t> </a:t>
            </a:r>
            <a:r>
              <a:rPr lang="en-GB" dirty="0" err="1" smtClean="0"/>
              <a:t>regulativa</a:t>
            </a:r>
            <a:r>
              <a:rPr lang="en-GB" dirty="0" smtClean="0"/>
              <a:t>)</a:t>
            </a:r>
          </a:p>
          <a:p>
            <a:pPr fontAlgn="base"/>
            <a:r>
              <a:rPr lang="en-GB" dirty="0" err="1" smtClean="0"/>
              <a:t>Izvoz</a:t>
            </a:r>
            <a:r>
              <a:rPr lang="en-GB" dirty="0" smtClean="0"/>
              <a:t> </a:t>
            </a:r>
            <a:r>
              <a:rPr lang="en-GB" dirty="0" err="1" smtClean="0"/>
              <a:t>ispod</a:t>
            </a:r>
            <a:r>
              <a:rPr lang="en-GB" dirty="0" smtClean="0"/>
              <a:t> </a:t>
            </a:r>
            <a:r>
              <a:rPr lang="en-GB" dirty="0" err="1" smtClean="0"/>
              <a:t>potencijala</a:t>
            </a:r>
            <a:r>
              <a:rPr lang="en-GB" dirty="0" smtClean="0"/>
              <a:t>: </a:t>
            </a:r>
            <a:r>
              <a:rPr lang="en-GB" dirty="0" err="1" smtClean="0"/>
              <a:t>procene</a:t>
            </a:r>
            <a:r>
              <a:rPr lang="en-GB" dirty="0" smtClean="0"/>
              <a:t> </a:t>
            </a:r>
            <a:r>
              <a:rPr lang="en-GB" dirty="0" err="1" smtClean="0"/>
              <a:t>Svetske</a:t>
            </a:r>
            <a:r>
              <a:rPr lang="en-GB" dirty="0" smtClean="0"/>
              <a:t> </a:t>
            </a:r>
            <a:r>
              <a:rPr lang="en-GB" dirty="0" err="1" smtClean="0"/>
              <a:t>banke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izvoz</a:t>
            </a:r>
            <a:r>
              <a:rPr lang="en-GB" dirty="0" smtClean="0"/>
              <a:t> u </a:t>
            </a:r>
            <a:r>
              <a:rPr lang="en-GB" dirty="0" err="1" smtClean="0"/>
              <a:t>odnosu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potencijal</a:t>
            </a:r>
            <a:r>
              <a:rPr lang="en-GB" dirty="0" smtClean="0"/>
              <a:t> </a:t>
            </a:r>
            <a:r>
              <a:rPr lang="en-GB" dirty="0"/>
              <a:t>(40% </a:t>
            </a:r>
            <a:r>
              <a:rPr lang="en-GB" dirty="0" err="1" smtClean="0"/>
              <a:t>ispod</a:t>
            </a:r>
            <a:r>
              <a:rPr lang="en-GB" dirty="0" smtClean="0"/>
              <a:t> </a:t>
            </a:r>
            <a:r>
              <a:rPr lang="en-GB" dirty="0" err="1" smtClean="0"/>
              <a:t>potencijalnog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Albaniju</a:t>
            </a:r>
            <a:r>
              <a:rPr lang="en-GB" dirty="0" smtClean="0"/>
              <a:t>; </a:t>
            </a:r>
            <a:r>
              <a:rPr lang="en-GB" dirty="0"/>
              <a:t>33%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Makedoniju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Bosnu</a:t>
            </a:r>
            <a:r>
              <a:rPr lang="en-GB" dirty="0" smtClean="0"/>
              <a:t>; </a:t>
            </a:r>
            <a:r>
              <a:rPr lang="en-GB" dirty="0"/>
              <a:t>27%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Crnu</a:t>
            </a:r>
            <a:r>
              <a:rPr lang="en-GB" dirty="0" smtClean="0"/>
              <a:t> </a:t>
            </a:r>
            <a:r>
              <a:rPr lang="en-GB" dirty="0" err="1" smtClean="0"/>
              <a:t>Goru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Srbiju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89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Politicka</a:t>
            </a:r>
            <a:r>
              <a:rPr lang="en-GB" sz="3600" dirty="0" smtClean="0"/>
              <a:t> </a:t>
            </a:r>
            <a:r>
              <a:rPr lang="en-GB" sz="3600" dirty="0" err="1" smtClean="0"/>
              <a:t>nestabilnost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GB" sz="2600" dirty="0" smtClean="0"/>
              <a:t>Region </a:t>
            </a:r>
            <a:r>
              <a:rPr lang="en-GB" sz="2600" dirty="0" err="1" smtClean="0"/>
              <a:t>ima</a:t>
            </a:r>
            <a:r>
              <a:rPr lang="en-GB" sz="2600" dirty="0" smtClean="0"/>
              <a:t> </a:t>
            </a:r>
            <a:r>
              <a:rPr lang="en-GB" sz="2600" dirty="0" err="1" smtClean="0"/>
              <a:t>karakteristike</a:t>
            </a:r>
            <a:r>
              <a:rPr lang="en-GB" sz="2600" dirty="0" smtClean="0"/>
              <a:t> </a:t>
            </a:r>
            <a:r>
              <a:rPr lang="en-GB" sz="2600" dirty="0" err="1" smtClean="0"/>
              <a:t>koje</a:t>
            </a:r>
            <a:r>
              <a:rPr lang="en-GB" sz="2600" dirty="0" smtClean="0"/>
              <a:t> </a:t>
            </a:r>
            <a:r>
              <a:rPr lang="en-GB" sz="2600" dirty="0" err="1" smtClean="0"/>
              <a:t>su</a:t>
            </a:r>
            <a:r>
              <a:rPr lang="en-GB" sz="2600" dirty="0" smtClean="0"/>
              <a:t> </a:t>
            </a:r>
            <a:r>
              <a:rPr lang="en-GB" sz="2600" dirty="0" err="1" smtClean="0"/>
              <a:t>povezane</a:t>
            </a:r>
            <a:r>
              <a:rPr lang="en-GB" sz="2600" dirty="0" smtClean="0"/>
              <a:t> </a:t>
            </a:r>
            <a:r>
              <a:rPr lang="en-GB" sz="2600" dirty="0" err="1" smtClean="0"/>
              <a:t>sa</a:t>
            </a:r>
            <a:r>
              <a:rPr lang="en-GB" sz="2600" dirty="0" smtClean="0"/>
              <a:t> </a:t>
            </a:r>
            <a:r>
              <a:rPr lang="en-GB" sz="2600" dirty="0" err="1" smtClean="0"/>
              <a:t>visokim</a:t>
            </a:r>
            <a:r>
              <a:rPr lang="en-GB" sz="2600" dirty="0" smtClean="0"/>
              <a:t> </a:t>
            </a:r>
            <a:r>
              <a:rPr lang="en-GB" sz="2600" dirty="0" err="1" smtClean="0"/>
              <a:t>rizikom</a:t>
            </a:r>
            <a:r>
              <a:rPr lang="en-GB" sz="2600" dirty="0" smtClean="0"/>
              <a:t> </a:t>
            </a:r>
            <a:r>
              <a:rPr lang="en-GB" sz="2600" dirty="0" err="1" smtClean="0"/>
              <a:t>politicke</a:t>
            </a:r>
            <a:r>
              <a:rPr lang="en-GB" sz="2600" dirty="0" smtClean="0"/>
              <a:t> </a:t>
            </a:r>
            <a:r>
              <a:rPr lang="en-GB" sz="2600" dirty="0" err="1" smtClean="0"/>
              <a:t>nestabilnosti</a:t>
            </a:r>
            <a:endParaRPr lang="en-GB" sz="2600" dirty="0"/>
          </a:p>
          <a:p>
            <a:pPr fontAlgn="base"/>
            <a:r>
              <a:rPr lang="en-GB" sz="2600" dirty="0" err="1" smtClean="0"/>
              <a:t>Nove</a:t>
            </a:r>
            <a:r>
              <a:rPr lang="en-GB" sz="2600" dirty="0" smtClean="0"/>
              <a:t> </a:t>
            </a:r>
            <a:r>
              <a:rPr lang="en-GB" sz="2600" dirty="0" err="1" smtClean="0"/>
              <a:t>drzave</a:t>
            </a:r>
            <a:endParaRPr lang="en-GB" sz="2600" dirty="0"/>
          </a:p>
          <a:p>
            <a:pPr fontAlgn="base"/>
            <a:r>
              <a:rPr lang="en-GB" sz="2600" dirty="0" err="1" smtClean="0"/>
              <a:t>Istorijsko</a:t>
            </a:r>
            <a:r>
              <a:rPr lang="en-GB" sz="2600" dirty="0" smtClean="0"/>
              <a:t> </a:t>
            </a:r>
            <a:r>
              <a:rPr lang="en-GB" sz="2600" dirty="0" err="1" smtClean="0"/>
              <a:t>iskustvo</a:t>
            </a:r>
            <a:r>
              <a:rPr lang="en-GB" sz="2600" dirty="0" smtClean="0"/>
              <a:t> </a:t>
            </a:r>
            <a:r>
              <a:rPr lang="en-GB" sz="2600" dirty="0" err="1" smtClean="0"/>
              <a:t>i</a:t>
            </a:r>
            <a:r>
              <a:rPr lang="en-GB" sz="2600" dirty="0" smtClean="0"/>
              <a:t> </a:t>
            </a:r>
            <a:r>
              <a:rPr lang="en-GB" sz="2600" dirty="0" err="1" smtClean="0"/>
              <a:t>nestabilnost</a:t>
            </a:r>
            <a:endParaRPr lang="en-GB" sz="2600" dirty="0"/>
          </a:p>
          <a:p>
            <a:pPr fontAlgn="base"/>
            <a:r>
              <a:rPr lang="en-GB" sz="2600" dirty="0" err="1" smtClean="0"/>
              <a:t>Medju-nacionalni</a:t>
            </a:r>
            <a:r>
              <a:rPr lang="en-GB" sz="2600" dirty="0" smtClean="0"/>
              <a:t> </a:t>
            </a:r>
            <a:r>
              <a:rPr lang="en-GB" sz="2600" dirty="0" err="1" smtClean="0"/>
              <a:t>sukobi</a:t>
            </a:r>
            <a:endParaRPr lang="en-GB" sz="2600" dirty="0"/>
          </a:p>
          <a:p>
            <a:pPr fontAlgn="base"/>
            <a:r>
              <a:rPr lang="en-GB" sz="2600" dirty="0" err="1" smtClean="0"/>
              <a:t>Visoka</a:t>
            </a:r>
            <a:r>
              <a:rPr lang="en-GB" sz="2600" dirty="0" smtClean="0"/>
              <a:t> </a:t>
            </a:r>
            <a:r>
              <a:rPr lang="en-GB" sz="2600" dirty="0" err="1" smtClean="0"/>
              <a:t>stopa</a:t>
            </a:r>
            <a:r>
              <a:rPr lang="en-GB" sz="2600" dirty="0" smtClean="0"/>
              <a:t> </a:t>
            </a:r>
            <a:r>
              <a:rPr lang="en-GB" sz="2600" dirty="0" err="1" smtClean="0"/>
              <a:t>nezaposlenosti</a:t>
            </a:r>
            <a:endParaRPr lang="en-GB" sz="2600" dirty="0"/>
          </a:p>
          <a:p>
            <a:pPr fontAlgn="base"/>
            <a:r>
              <a:rPr lang="en-GB" sz="2600" dirty="0" err="1" smtClean="0"/>
              <a:t>Ankete</a:t>
            </a:r>
            <a:r>
              <a:rPr lang="en-GB" sz="2600" dirty="0" smtClean="0"/>
              <a:t> </a:t>
            </a:r>
            <a:r>
              <a:rPr lang="en-GB" sz="2600" dirty="0" err="1" smtClean="0"/>
              <a:t>ukazuju</a:t>
            </a:r>
            <a:r>
              <a:rPr lang="en-GB" sz="2600" dirty="0" smtClean="0"/>
              <a:t> </a:t>
            </a:r>
            <a:r>
              <a:rPr lang="en-GB" sz="2600" dirty="0" err="1" smtClean="0"/>
              <a:t>na</a:t>
            </a:r>
            <a:r>
              <a:rPr lang="en-GB" sz="2600" dirty="0" smtClean="0"/>
              <a:t> </a:t>
            </a:r>
            <a:r>
              <a:rPr lang="en-GB" sz="2600" dirty="0" err="1" smtClean="0"/>
              <a:t>nezadovoljstvo</a:t>
            </a:r>
            <a:r>
              <a:rPr lang="en-GB" sz="2600" dirty="0" smtClean="0"/>
              <a:t> </a:t>
            </a:r>
            <a:r>
              <a:rPr lang="en-GB" sz="2600" dirty="0" err="1" smtClean="0"/>
              <a:t>stanovnistva</a:t>
            </a:r>
            <a:endParaRPr lang="en-GB" sz="2600" dirty="0"/>
          </a:p>
          <a:p>
            <a:pPr fontAlgn="base"/>
            <a:r>
              <a:rPr lang="en-GB" sz="2600" dirty="0" err="1" smtClean="0"/>
              <a:t>Korupcija</a:t>
            </a:r>
            <a:r>
              <a:rPr lang="en-GB" sz="2600" dirty="0" smtClean="0"/>
              <a:t> </a:t>
            </a:r>
            <a:r>
              <a:rPr lang="en-GB" sz="2600" dirty="0" err="1" smtClean="0"/>
              <a:t>i</a:t>
            </a:r>
            <a:r>
              <a:rPr lang="en-GB" sz="2600" dirty="0" smtClean="0"/>
              <a:t> </a:t>
            </a:r>
            <a:r>
              <a:rPr lang="en-GB" sz="2600" dirty="0" err="1" smtClean="0"/>
              <a:t>nisko</a:t>
            </a:r>
            <a:r>
              <a:rPr lang="en-GB" sz="2600" dirty="0" smtClean="0"/>
              <a:t> </a:t>
            </a:r>
            <a:r>
              <a:rPr lang="en-GB" sz="2600" dirty="0" err="1" smtClean="0"/>
              <a:t>poverenje</a:t>
            </a:r>
            <a:r>
              <a:rPr lang="en-GB" sz="2600" dirty="0" smtClean="0"/>
              <a:t> </a:t>
            </a:r>
            <a:r>
              <a:rPr lang="en-GB" sz="2600" dirty="0" err="1" smtClean="0"/>
              <a:t>stanovnistva</a:t>
            </a:r>
            <a:r>
              <a:rPr lang="en-GB" sz="2600" dirty="0" smtClean="0"/>
              <a:t> u </a:t>
            </a:r>
            <a:r>
              <a:rPr lang="en-GB" sz="2600" dirty="0" err="1" smtClean="0"/>
              <a:t>zvanicne</a:t>
            </a:r>
            <a:r>
              <a:rPr lang="en-GB" sz="2600" dirty="0" smtClean="0"/>
              <a:t> </a:t>
            </a:r>
            <a:r>
              <a:rPr lang="en-GB" sz="2600" dirty="0" err="1" smtClean="0"/>
              <a:t>institucije</a:t>
            </a:r>
            <a:endParaRPr lang="en-GB" sz="2600" dirty="0"/>
          </a:p>
          <a:p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82001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 smtClean="0"/>
              <a:t>Cinioci</a:t>
            </a:r>
            <a:r>
              <a:rPr lang="en-GB" sz="3600" dirty="0" smtClean="0"/>
              <a:t> </a:t>
            </a:r>
            <a:r>
              <a:rPr lang="en-GB" sz="3600" dirty="0" err="1" smtClean="0"/>
              <a:t>rasta</a:t>
            </a:r>
            <a:r>
              <a:rPr lang="en-GB" sz="3600" dirty="0" smtClean="0"/>
              <a:t>—</a:t>
            </a:r>
            <a:r>
              <a:rPr lang="en-GB" sz="3600" dirty="0" err="1" smtClean="0"/>
              <a:t>Svetski</a:t>
            </a:r>
            <a:r>
              <a:rPr lang="en-GB" sz="3600" dirty="0" smtClean="0"/>
              <a:t> </a:t>
            </a:r>
            <a:r>
              <a:rPr lang="en-GB" sz="3600" dirty="0" err="1" smtClean="0"/>
              <a:t>ekonomski</a:t>
            </a:r>
            <a:r>
              <a:rPr lang="en-GB" sz="3600" dirty="0" smtClean="0"/>
              <a:t> forum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483657"/>
              </p:ext>
            </p:extLst>
          </p:nvPr>
        </p:nvGraphicFramePr>
        <p:xfrm>
          <a:off x="457200" y="1600200"/>
          <a:ext cx="8229600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748800"/>
                <a:gridCol w="154304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Globalna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err="1" smtClean="0"/>
                        <a:t>konkurentnost</a:t>
                      </a:r>
                      <a:r>
                        <a:rPr lang="en-GB" dirty="0" smtClean="0"/>
                        <a:t> rang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Kvalitet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infrastrukture</a:t>
                      </a:r>
                      <a:r>
                        <a:rPr lang="en-GB" baseline="0" dirty="0" smtClean="0"/>
                        <a:t> rang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Inovacije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rang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Efikasnost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trzista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rada</a:t>
                      </a:r>
                      <a:r>
                        <a:rPr lang="en-GB" dirty="0" smtClean="0"/>
                        <a:t> rang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Albanija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Bosna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Herc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Bugarska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Crna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/>
                        <a:t>Gora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Hrvatska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Makedonija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Rumunija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Srbija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Balkan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EU-8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118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 smtClean="0"/>
              <a:t>Merila</a:t>
            </a:r>
            <a:r>
              <a:rPr lang="en-GB" sz="3600" dirty="0" smtClean="0"/>
              <a:t> </a:t>
            </a:r>
            <a:r>
              <a:rPr lang="en-GB" sz="3600" dirty="0" err="1" smtClean="0"/>
              <a:t>Svetskog</a:t>
            </a:r>
            <a:r>
              <a:rPr lang="en-GB" sz="3600" dirty="0" smtClean="0"/>
              <a:t> </a:t>
            </a:r>
            <a:r>
              <a:rPr lang="en-GB" sz="3600" dirty="0" err="1" smtClean="0"/>
              <a:t>ekonomskog</a:t>
            </a:r>
            <a:r>
              <a:rPr lang="en-GB" sz="3600" dirty="0" smtClean="0"/>
              <a:t> </a:t>
            </a:r>
            <a:r>
              <a:rPr lang="en-GB" sz="3600" dirty="0" err="1" smtClean="0"/>
              <a:t>foruma</a:t>
            </a:r>
            <a:r>
              <a:rPr lang="en-GB" sz="3600" dirty="0" smtClean="0"/>
              <a:t> </a:t>
            </a:r>
            <a:r>
              <a:rPr lang="en-GB" sz="3600" dirty="0" err="1" smtClean="0"/>
              <a:t>za</a:t>
            </a:r>
            <a:r>
              <a:rPr lang="en-GB" sz="3600" dirty="0" smtClean="0"/>
              <a:t> </a:t>
            </a:r>
            <a:r>
              <a:rPr lang="en-GB" sz="3600" dirty="0" err="1" smtClean="0"/>
              <a:t>infrastrukturu</a:t>
            </a:r>
            <a:r>
              <a:rPr lang="en-GB" sz="3600" dirty="0" smtClean="0"/>
              <a:t>, </a:t>
            </a:r>
            <a:r>
              <a:rPr lang="en-GB" sz="3600" dirty="0" err="1" smtClean="0"/>
              <a:t>inovacije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trziste</a:t>
            </a:r>
            <a:r>
              <a:rPr lang="en-GB" sz="3600" dirty="0" smtClean="0"/>
              <a:t> </a:t>
            </a:r>
            <a:r>
              <a:rPr lang="en-GB" sz="3600" dirty="0" err="1" smtClean="0"/>
              <a:t>rada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err="1" smtClean="0"/>
              <a:t>Infrastruktura</a:t>
            </a:r>
            <a:endParaRPr lang="en-GB" b="1" dirty="0"/>
          </a:p>
          <a:p>
            <a:r>
              <a:rPr lang="en-GB" dirty="0"/>
              <a:t>Transport </a:t>
            </a:r>
            <a:r>
              <a:rPr lang="en-GB" dirty="0" smtClean="0"/>
              <a:t>(</a:t>
            </a:r>
            <a:r>
              <a:rPr lang="en-GB" dirty="0" err="1" smtClean="0"/>
              <a:t>putevi</a:t>
            </a:r>
            <a:r>
              <a:rPr lang="en-GB" dirty="0" smtClean="0"/>
              <a:t>, </a:t>
            </a:r>
            <a:r>
              <a:rPr lang="en-GB" dirty="0" err="1" smtClean="0"/>
              <a:t>zeljeznica</a:t>
            </a:r>
            <a:r>
              <a:rPr lang="en-GB" dirty="0" smtClean="0"/>
              <a:t>, </a:t>
            </a:r>
            <a:r>
              <a:rPr lang="en-GB" dirty="0" err="1" smtClean="0"/>
              <a:t>luke</a:t>
            </a:r>
            <a:r>
              <a:rPr lang="en-GB" dirty="0" smtClean="0"/>
              <a:t>, aero transport), </a:t>
            </a:r>
            <a:r>
              <a:rPr lang="en-GB" dirty="0" err="1" smtClean="0"/>
              <a:t>energetika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telekom</a:t>
            </a:r>
            <a:endParaRPr lang="en-GB" dirty="0"/>
          </a:p>
          <a:p>
            <a:pPr marL="0" indent="0">
              <a:buNone/>
            </a:pPr>
            <a:r>
              <a:rPr lang="en-GB" b="1" dirty="0" err="1" smtClean="0"/>
              <a:t>Inovacije</a:t>
            </a:r>
            <a:endParaRPr lang="en-GB" b="1" dirty="0"/>
          </a:p>
          <a:p>
            <a:r>
              <a:rPr lang="en-GB" dirty="0" err="1" smtClean="0"/>
              <a:t>Kvalitet</a:t>
            </a:r>
            <a:r>
              <a:rPr lang="en-GB" dirty="0" smtClean="0"/>
              <a:t> </a:t>
            </a:r>
            <a:r>
              <a:rPr lang="en-GB" dirty="0" err="1" smtClean="0"/>
              <a:t>naucno-istrazivackih</a:t>
            </a:r>
            <a:r>
              <a:rPr lang="en-GB" dirty="0" smtClean="0"/>
              <a:t> </a:t>
            </a:r>
            <a:r>
              <a:rPr lang="en-GB" dirty="0" err="1" smtClean="0"/>
              <a:t>ustanova</a:t>
            </a:r>
            <a:r>
              <a:rPr lang="en-GB" dirty="0" smtClean="0"/>
              <a:t>, </a:t>
            </a:r>
            <a:r>
              <a:rPr lang="en-GB" dirty="0" err="1" smtClean="0"/>
              <a:t>izdvajanja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istrazivanje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, </a:t>
            </a:r>
            <a:r>
              <a:rPr lang="en-GB" dirty="0" err="1" smtClean="0"/>
              <a:t>tehnoloski</a:t>
            </a:r>
            <a:r>
              <a:rPr lang="en-GB" dirty="0" smtClean="0"/>
              <a:t> </a:t>
            </a:r>
            <a:r>
              <a:rPr lang="en-GB" dirty="0" err="1" smtClean="0"/>
              <a:t>nivo</a:t>
            </a:r>
            <a:r>
              <a:rPr lang="en-GB" dirty="0" smtClean="0"/>
              <a:t> </a:t>
            </a:r>
            <a:r>
              <a:rPr lang="en-GB" dirty="0" err="1" smtClean="0"/>
              <a:t>proizvodnje</a:t>
            </a:r>
            <a:r>
              <a:rPr lang="en-GB" dirty="0" smtClean="0"/>
              <a:t>,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naucnika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istrazivaca</a:t>
            </a:r>
            <a:r>
              <a:rPr lang="en-GB" dirty="0" smtClean="0"/>
              <a:t>,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patenata</a:t>
            </a:r>
            <a:endParaRPr lang="en-GB" dirty="0"/>
          </a:p>
          <a:p>
            <a:pPr marL="0" indent="0">
              <a:buNone/>
            </a:pPr>
            <a:r>
              <a:rPr lang="en-GB" b="1" dirty="0" err="1" smtClean="0"/>
              <a:t>Efikasnost</a:t>
            </a:r>
            <a:r>
              <a:rPr lang="en-GB" b="1" dirty="0" smtClean="0"/>
              <a:t> </a:t>
            </a:r>
            <a:r>
              <a:rPr lang="en-GB" b="1" dirty="0" err="1" smtClean="0"/>
              <a:t>trzista</a:t>
            </a:r>
            <a:r>
              <a:rPr lang="en-GB" b="1" dirty="0" smtClean="0"/>
              <a:t> </a:t>
            </a:r>
            <a:r>
              <a:rPr lang="en-GB" b="1" dirty="0" err="1" smtClean="0"/>
              <a:t>rada</a:t>
            </a:r>
            <a:endParaRPr lang="en-GB" b="1" dirty="0"/>
          </a:p>
          <a:p>
            <a:r>
              <a:rPr lang="en-GB" dirty="0" err="1" smtClean="0"/>
              <a:t>Odnosi</a:t>
            </a:r>
            <a:r>
              <a:rPr lang="en-GB" dirty="0" smtClean="0"/>
              <a:t> </a:t>
            </a:r>
            <a:r>
              <a:rPr lang="en-GB" dirty="0" err="1" smtClean="0"/>
              <a:t>izmedju</a:t>
            </a:r>
            <a:r>
              <a:rPr lang="en-GB" dirty="0" smtClean="0"/>
              <a:t> </a:t>
            </a:r>
            <a:r>
              <a:rPr lang="en-GB" dirty="0" err="1" smtClean="0"/>
              <a:t>radnika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poslodavaca</a:t>
            </a:r>
            <a:r>
              <a:rPr lang="en-GB" dirty="0" smtClean="0"/>
              <a:t>, </a:t>
            </a:r>
            <a:r>
              <a:rPr lang="en-GB" dirty="0" err="1" smtClean="0"/>
              <a:t>fleksibilnost</a:t>
            </a:r>
            <a:r>
              <a:rPr lang="en-GB" dirty="0" smtClean="0"/>
              <a:t> </a:t>
            </a:r>
            <a:r>
              <a:rPr lang="en-GB" dirty="0" err="1" smtClean="0"/>
              <a:t>nadnica</a:t>
            </a:r>
            <a:r>
              <a:rPr lang="en-GB" dirty="0" smtClean="0"/>
              <a:t>, </a:t>
            </a:r>
            <a:r>
              <a:rPr lang="en-GB" dirty="0" err="1" smtClean="0"/>
              <a:t>regulativa</a:t>
            </a:r>
            <a:r>
              <a:rPr lang="en-GB" dirty="0" smtClean="0"/>
              <a:t>, </a:t>
            </a:r>
            <a:r>
              <a:rPr lang="en-GB" dirty="0" err="1" smtClean="0"/>
              <a:t>troskovi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otpustanje</a:t>
            </a:r>
            <a:r>
              <a:rPr lang="en-GB" dirty="0" smtClean="0"/>
              <a:t> </a:t>
            </a:r>
            <a:r>
              <a:rPr lang="en-GB" dirty="0" err="1" smtClean="0"/>
              <a:t>radnika</a:t>
            </a:r>
            <a:r>
              <a:rPr lang="en-GB" dirty="0" smtClean="0"/>
              <a:t>, </a:t>
            </a:r>
            <a:r>
              <a:rPr lang="en-GB" dirty="0" err="1" smtClean="0"/>
              <a:t>porezi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44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Uticaj</a:t>
            </a:r>
            <a:r>
              <a:rPr lang="en-GB" sz="3600" dirty="0" smtClean="0"/>
              <a:t> EU </a:t>
            </a:r>
            <a:r>
              <a:rPr lang="en-GB" sz="3600" dirty="0" err="1" smtClean="0"/>
              <a:t>faktora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b="1" dirty="0" err="1" smtClean="0"/>
              <a:t>Pozitivni</a:t>
            </a:r>
            <a:r>
              <a:rPr lang="en-GB" sz="2100" b="1" dirty="0" smtClean="0"/>
              <a:t> </a:t>
            </a:r>
            <a:r>
              <a:rPr lang="en-GB" sz="2100" b="1" dirty="0" err="1" smtClean="0"/>
              <a:t>uticaj</a:t>
            </a:r>
            <a:r>
              <a:rPr lang="en-GB" sz="2100" b="1" dirty="0" smtClean="0"/>
              <a:t> EU </a:t>
            </a:r>
            <a:r>
              <a:rPr lang="en-GB" sz="2100" b="1" dirty="0" err="1" smtClean="0"/>
              <a:t>integracije</a:t>
            </a:r>
            <a:endParaRPr lang="en-GB" sz="2100" b="1" dirty="0"/>
          </a:p>
          <a:p>
            <a:r>
              <a:rPr lang="en-GB" sz="2100" dirty="0" err="1" smtClean="0"/>
              <a:t>Smanjuje</a:t>
            </a:r>
            <a:r>
              <a:rPr lang="en-GB" sz="2100" dirty="0" smtClean="0"/>
              <a:t> </a:t>
            </a:r>
            <a:r>
              <a:rPr lang="en-GB" sz="2100" dirty="0" err="1" smtClean="0"/>
              <a:t>regionalne</a:t>
            </a:r>
            <a:r>
              <a:rPr lang="en-GB" sz="2100" dirty="0" smtClean="0"/>
              <a:t> </a:t>
            </a:r>
            <a:r>
              <a:rPr lang="en-GB" sz="2100" dirty="0" err="1" smtClean="0"/>
              <a:t>tenzije</a:t>
            </a:r>
            <a:endParaRPr lang="en-GB" sz="2100" dirty="0"/>
          </a:p>
          <a:p>
            <a:r>
              <a:rPr lang="en-GB" sz="2100" dirty="0" err="1" smtClean="0"/>
              <a:t>Pospesuje</a:t>
            </a:r>
            <a:r>
              <a:rPr lang="en-GB" sz="2100" dirty="0" smtClean="0"/>
              <a:t> </a:t>
            </a:r>
            <a:r>
              <a:rPr lang="en-GB" sz="2100" dirty="0" err="1" smtClean="0"/>
              <a:t>politicku</a:t>
            </a:r>
            <a:r>
              <a:rPr lang="en-GB" sz="2100" dirty="0" smtClean="0"/>
              <a:t> </a:t>
            </a:r>
            <a:r>
              <a:rPr lang="en-GB" sz="2100" dirty="0" err="1" smtClean="0"/>
              <a:t>liberalizaciju</a:t>
            </a:r>
            <a:r>
              <a:rPr lang="en-GB" sz="2100" dirty="0" smtClean="0"/>
              <a:t> </a:t>
            </a:r>
            <a:r>
              <a:rPr lang="en-GB" sz="2100" dirty="0" err="1" smtClean="0"/>
              <a:t>i</a:t>
            </a:r>
            <a:r>
              <a:rPr lang="en-GB" sz="2100" dirty="0" smtClean="0"/>
              <a:t> </a:t>
            </a:r>
            <a:r>
              <a:rPr lang="en-GB" sz="2100" dirty="0" err="1" smtClean="0"/>
              <a:t>demokratizaciju</a:t>
            </a:r>
            <a:endParaRPr lang="en-GB" sz="2100" dirty="0"/>
          </a:p>
          <a:p>
            <a:r>
              <a:rPr lang="en-GB" sz="2100" dirty="0" err="1" smtClean="0"/>
              <a:t>Liberalizacija</a:t>
            </a:r>
            <a:r>
              <a:rPr lang="en-GB" sz="2100" dirty="0" smtClean="0"/>
              <a:t> </a:t>
            </a:r>
            <a:r>
              <a:rPr lang="en-GB" sz="2100" dirty="0" err="1" smtClean="0"/>
              <a:t>izvoza</a:t>
            </a:r>
            <a:r>
              <a:rPr lang="en-GB" sz="2100" dirty="0" smtClean="0"/>
              <a:t> </a:t>
            </a:r>
            <a:r>
              <a:rPr lang="en-GB" sz="2100" dirty="0" err="1" smtClean="0"/>
              <a:t>i</a:t>
            </a:r>
            <a:r>
              <a:rPr lang="en-GB" sz="2100" dirty="0" smtClean="0"/>
              <a:t> </a:t>
            </a:r>
            <a:r>
              <a:rPr lang="en-GB" sz="2100" dirty="0" err="1" smtClean="0"/>
              <a:t>pristup</a:t>
            </a:r>
            <a:r>
              <a:rPr lang="en-GB" sz="2100" dirty="0" smtClean="0"/>
              <a:t> </a:t>
            </a:r>
            <a:r>
              <a:rPr lang="en-GB" sz="2100" dirty="0" err="1" smtClean="0"/>
              <a:t>trzistima</a:t>
            </a:r>
            <a:endParaRPr lang="en-GB" sz="2100" dirty="0"/>
          </a:p>
          <a:p>
            <a:r>
              <a:rPr lang="en-GB" sz="2100" dirty="0" err="1" smtClean="0"/>
              <a:t>Donekle</a:t>
            </a:r>
            <a:r>
              <a:rPr lang="en-GB" sz="2100" dirty="0" smtClean="0"/>
              <a:t> </a:t>
            </a:r>
            <a:r>
              <a:rPr lang="en-GB" sz="2100" dirty="0" err="1" smtClean="0"/>
              <a:t>stimulise</a:t>
            </a:r>
            <a:r>
              <a:rPr lang="en-GB" sz="2100" dirty="0" smtClean="0"/>
              <a:t> </a:t>
            </a:r>
            <a:r>
              <a:rPr lang="en-GB" sz="2100" dirty="0" err="1" smtClean="0"/>
              <a:t>strane</a:t>
            </a:r>
            <a:r>
              <a:rPr lang="en-GB" sz="2100" dirty="0" smtClean="0"/>
              <a:t> </a:t>
            </a:r>
            <a:r>
              <a:rPr lang="en-GB" sz="2100" dirty="0" err="1" smtClean="0"/>
              <a:t>investicije</a:t>
            </a:r>
            <a:endParaRPr lang="en-GB" sz="2100" dirty="0"/>
          </a:p>
          <a:p>
            <a:r>
              <a:rPr lang="en-GB" sz="2100" dirty="0" err="1" smtClean="0"/>
              <a:t>Donekle</a:t>
            </a:r>
            <a:r>
              <a:rPr lang="en-GB" sz="2100" dirty="0" smtClean="0"/>
              <a:t> </a:t>
            </a:r>
            <a:r>
              <a:rPr lang="en-GB" sz="2100" dirty="0" err="1" smtClean="0"/>
              <a:t>stimulise</a:t>
            </a:r>
            <a:r>
              <a:rPr lang="en-GB" sz="2100" dirty="0" smtClean="0"/>
              <a:t> </a:t>
            </a:r>
            <a:r>
              <a:rPr lang="en-GB" sz="2100" dirty="0" err="1" smtClean="0"/>
              <a:t>reforme</a:t>
            </a:r>
            <a:endParaRPr lang="en-GB" sz="2100" dirty="0"/>
          </a:p>
          <a:p>
            <a:pPr marL="0" indent="0">
              <a:buNone/>
            </a:pPr>
            <a:r>
              <a:rPr lang="en-GB" sz="2100" b="1" dirty="0" err="1" smtClean="0"/>
              <a:t>Negativni</a:t>
            </a:r>
            <a:r>
              <a:rPr lang="en-GB" sz="2100" b="1" dirty="0" smtClean="0"/>
              <a:t> </a:t>
            </a:r>
            <a:r>
              <a:rPr lang="en-GB" sz="2100" b="1" dirty="0" err="1" smtClean="0"/>
              <a:t>uticaj</a:t>
            </a:r>
            <a:r>
              <a:rPr lang="en-GB" sz="2100" b="1" dirty="0" smtClean="0"/>
              <a:t> EU </a:t>
            </a:r>
            <a:r>
              <a:rPr lang="en-GB" sz="2100" b="1" dirty="0" err="1" smtClean="0"/>
              <a:t>integracije</a:t>
            </a:r>
            <a:endParaRPr lang="en-GB" sz="2100" b="1" dirty="0"/>
          </a:p>
          <a:p>
            <a:r>
              <a:rPr lang="en-GB" sz="2100" dirty="0" err="1" smtClean="0"/>
              <a:t>Acquis</a:t>
            </a:r>
            <a:r>
              <a:rPr lang="en-GB" sz="2100" dirty="0" smtClean="0"/>
              <a:t> </a:t>
            </a:r>
            <a:r>
              <a:rPr lang="en-GB" sz="2100" dirty="0" err="1" smtClean="0"/>
              <a:t>i</a:t>
            </a:r>
            <a:r>
              <a:rPr lang="en-GB" sz="2100" dirty="0" smtClean="0"/>
              <a:t> </a:t>
            </a:r>
            <a:r>
              <a:rPr lang="en-GB" sz="2100" dirty="0" err="1" smtClean="0"/>
              <a:t>regulativa</a:t>
            </a:r>
            <a:r>
              <a:rPr lang="en-GB" sz="2100" dirty="0" smtClean="0"/>
              <a:t> </a:t>
            </a:r>
            <a:r>
              <a:rPr lang="en-GB" sz="2100" dirty="0" err="1" smtClean="0"/>
              <a:t>koja</a:t>
            </a:r>
            <a:r>
              <a:rPr lang="en-GB" sz="2100" dirty="0" smtClean="0"/>
              <a:t> ne </a:t>
            </a:r>
            <a:r>
              <a:rPr lang="en-GB" sz="2100" dirty="0" err="1" smtClean="0"/>
              <a:t>odgovara</a:t>
            </a:r>
            <a:r>
              <a:rPr lang="en-GB" sz="2100" dirty="0" smtClean="0"/>
              <a:t> </a:t>
            </a:r>
            <a:r>
              <a:rPr lang="en-GB" sz="2100" dirty="0" err="1" smtClean="0"/>
              <a:t>manje</a:t>
            </a:r>
            <a:r>
              <a:rPr lang="en-GB" sz="2100" dirty="0" smtClean="0"/>
              <a:t> </a:t>
            </a:r>
            <a:r>
              <a:rPr lang="en-GB" sz="2100" dirty="0" err="1" smtClean="0"/>
              <a:t>razvijenim</a:t>
            </a:r>
            <a:r>
              <a:rPr lang="en-GB" sz="2100" dirty="0" smtClean="0"/>
              <a:t> </a:t>
            </a:r>
            <a:r>
              <a:rPr lang="en-GB" sz="2100" dirty="0" err="1" smtClean="0"/>
              <a:t>zemljama</a:t>
            </a:r>
            <a:r>
              <a:rPr lang="en-GB" sz="2100" dirty="0" smtClean="0"/>
              <a:t> </a:t>
            </a:r>
          </a:p>
          <a:p>
            <a:r>
              <a:rPr lang="en-GB" sz="2100" dirty="0" err="1" smtClean="0"/>
              <a:t>Monetarna</a:t>
            </a:r>
            <a:r>
              <a:rPr lang="en-GB" sz="2100" dirty="0" smtClean="0"/>
              <a:t> </a:t>
            </a:r>
            <a:r>
              <a:rPr lang="en-GB" sz="2100" dirty="0" err="1" smtClean="0"/>
              <a:t>politika</a:t>
            </a:r>
            <a:r>
              <a:rPr lang="en-GB" sz="2100" dirty="0" smtClean="0"/>
              <a:t> – “</a:t>
            </a:r>
            <a:r>
              <a:rPr lang="en-GB" sz="2100" dirty="0" err="1" smtClean="0"/>
              <a:t>nominalna</a:t>
            </a:r>
            <a:r>
              <a:rPr lang="en-GB" sz="2100" dirty="0" smtClean="0"/>
              <a:t>” </a:t>
            </a:r>
            <a:r>
              <a:rPr lang="en-GB" sz="2100" dirty="0" err="1" smtClean="0"/>
              <a:t>i</a:t>
            </a:r>
            <a:r>
              <a:rPr lang="en-GB" sz="2100" dirty="0" smtClean="0"/>
              <a:t> “</a:t>
            </a:r>
            <a:r>
              <a:rPr lang="en-GB" sz="2100" dirty="0" err="1" smtClean="0"/>
              <a:t>realna</a:t>
            </a:r>
            <a:r>
              <a:rPr lang="en-GB" sz="2100" dirty="0" smtClean="0"/>
              <a:t> </a:t>
            </a:r>
            <a:r>
              <a:rPr lang="en-GB" sz="2100" dirty="0" err="1" smtClean="0"/>
              <a:t>konvergencija</a:t>
            </a:r>
            <a:endParaRPr lang="en-GB" sz="2100" dirty="0" smtClean="0"/>
          </a:p>
          <a:p>
            <a:r>
              <a:rPr lang="en-GB" sz="2100" dirty="0" err="1" smtClean="0"/>
              <a:t>Pospesuje</a:t>
            </a:r>
            <a:r>
              <a:rPr lang="en-GB" sz="2100" dirty="0" smtClean="0"/>
              <a:t> </a:t>
            </a:r>
            <a:r>
              <a:rPr lang="en-GB" sz="2100" dirty="0" err="1" smtClean="0"/>
              <a:t>neodgovorno</a:t>
            </a:r>
            <a:r>
              <a:rPr lang="en-GB" sz="2100" dirty="0" smtClean="0"/>
              <a:t> </a:t>
            </a:r>
            <a:r>
              <a:rPr lang="en-GB" sz="2100" dirty="0" err="1" smtClean="0"/>
              <a:t>zaduzivanje</a:t>
            </a:r>
            <a:r>
              <a:rPr lang="en-GB" sz="2100" dirty="0" smtClean="0"/>
              <a:t> (</a:t>
            </a:r>
            <a:r>
              <a:rPr lang="en-GB" sz="2100" dirty="0" err="1" smtClean="0"/>
              <a:t>vera</a:t>
            </a:r>
            <a:r>
              <a:rPr lang="en-GB" sz="2100" dirty="0" smtClean="0"/>
              <a:t> u EU “</a:t>
            </a:r>
            <a:r>
              <a:rPr lang="en-GB" sz="2100" dirty="0" err="1" smtClean="0"/>
              <a:t>kisobran</a:t>
            </a:r>
            <a:r>
              <a:rPr lang="en-GB" sz="2100" dirty="0" smtClean="0"/>
              <a:t>”)</a:t>
            </a:r>
            <a:endParaRPr lang="en-GB" sz="2100" dirty="0"/>
          </a:p>
          <a:p>
            <a:r>
              <a:rPr lang="en-GB" sz="2100" dirty="0" err="1" smtClean="0"/>
              <a:t>Negativan</a:t>
            </a:r>
            <a:r>
              <a:rPr lang="en-GB" sz="2100" dirty="0" smtClean="0"/>
              <a:t> </a:t>
            </a:r>
            <a:r>
              <a:rPr lang="en-GB" sz="2100" dirty="0" err="1" smtClean="0"/>
              <a:t>uticaj</a:t>
            </a:r>
            <a:r>
              <a:rPr lang="en-GB" sz="2100" dirty="0" smtClean="0"/>
              <a:t> </a:t>
            </a:r>
            <a:r>
              <a:rPr lang="en-GB" sz="2100" dirty="0" err="1" smtClean="0"/>
              <a:t>na</a:t>
            </a:r>
            <a:r>
              <a:rPr lang="en-GB" sz="2100" dirty="0" smtClean="0"/>
              <a:t> </a:t>
            </a:r>
            <a:r>
              <a:rPr lang="en-GB" sz="2100" dirty="0" err="1" smtClean="0"/>
              <a:t>domacu</a:t>
            </a:r>
            <a:r>
              <a:rPr lang="en-GB" sz="2100" dirty="0" smtClean="0"/>
              <a:t> </a:t>
            </a:r>
            <a:r>
              <a:rPr lang="en-GB" sz="2100" dirty="0" err="1" smtClean="0"/>
              <a:t>politiku</a:t>
            </a:r>
            <a:r>
              <a:rPr lang="en-GB" sz="2100" dirty="0" smtClean="0"/>
              <a:t> (EU </a:t>
            </a:r>
            <a:r>
              <a:rPr lang="en-GB" sz="2100" dirty="0" err="1" smtClean="0"/>
              <a:t>odredjuje</a:t>
            </a:r>
            <a:r>
              <a:rPr lang="en-GB" sz="2100" dirty="0" smtClean="0"/>
              <a:t> </a:t>
            </a:r>
            <a:r>
              <a:rPr lang="en-GB" sz="2100" dirty="0" err="1" smtClean="0"/>
              <a:t>sve</a:t>
            </a:r>
            <a:r>
              <a:rPr lang="en-GB" sz="2100" dirty="0" smtClean="0"/>
              <a:t>)</a:t>
            </a:r>
            <a:endParaRPr lang="en-GB" sz="2100" dirty="0"/>
          </a:p>
          <a:p>
            <a:r>
              <a:rPr lang="en-GB" sz="2100" dirty="0" err="1" smtClean="0"/>
              <a:t>Nije</a:t>
            </a:r>
            <a:r>
              <a:rPr lang="en-GB" sz="2100" dirty="0" smtClean="0"/>
              <a:t> </a:t>
            </a:r>
            <a:r>
              <a:rPr lang="en-GB" sz="2100" dirty="0" err="1" smtClean="0"/>
              <a:t>zamena</a:t>
            </a:r>
            <a:r>
              <a:rPr lang="en-GB" sz="2100" dirty="0" smtClean="0"/>
              <a:t> </a:t>
            </a:r>
            <a:r>
              <a:rPr lang="en-GB" sz="2100" dirty="0" err="1" smtClean="0"/>
              <a:t>za</a:t>
            </a:r>
            <a:r>
              <a:rPr lang="en-GB" sz="2100" dirty="0" smtClean="0"/>
              <a:t> </a:t>
            </a:r>
            <a:r>
              <a:rPr lang="en-GB" sz="2100" dirty="0" err="1" smtClean="0"/>
              <a:t>domaci</a:t>
            </a:r>
            <a:r>
              <a:rPr lang="en-GB" sz="2100" dirty="0" smtClean="0"/>
              <a:t> </a:t>
            </a:r>
            <a:r>
              <a:rPr lang="en-GB" sz="2100" dirty="0" err="1" smtClean="0"/>
              <a:t>projekat</a:t>
            </a:r>
            <a:r>
              <a:rPr lang="en-GB" sz="2100" dirty="0" smtClean="0"/>
              <a:t> </a:t>
            </a:r>
            <a:r>
              <a:rPr lang="en-GB" sz="2100" dirty="0" err="1" smtClean="0"/>
              <a:t>modernizacije</a:t>
            </a:r>
            <a:r>
              <a:rPr lang="en-GB" sz="2100" dirty="0" smtClean="0"/>
              <a:t> (</a:t>
            </a:r>
            <a:r>
              <a:rPr lang="en-GB" sz="2100" dirty="0" err="1" smtClean="0"/>
              <a:t>slucaj</a:t>
            </a:r>
            <a:r>
              <a:rPr lang="en-GB" sz="2100" dirty="0" smtClean="0"/>
              <a:t> </a:t>
            </a:r>
            <a:r>
              <a:rPr lang="en-GB" sz="2100" dirty="0" err="1" smtClean="0"/>
              <a:t>Grcke</a:t>
            </a:r>
            <a:r>
              <a:rPr lang="en-GB" sz="2100" dirty="0" smtClean="0"/>
              <a:t>)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58936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Situacija</a:t>
            </a:r>
            <a:r>
              <a:rPr lang="en-GB" sz="3600" dirty="0" smtClean="0"/>
              <a:t> </a:t>
            </a:r>
            <a:r>
              <a:rPr lang="en-GB" sz="3600" dirty="0" err="1" smtClean="0"/>
              <a:t>na</a:t>
            </a:r>
            <a:r>
              <a:rPr lang="en-GB" sz="3600" dirty="0" smtClean="0"/>
              <a:t> </a:t>
            </a:r>
            <a:r>
              <a:rPr lang="en-GB" sz="3600" dirty="0" err="1" smtClean="0"/>
              <a:t>Balkanu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Ozbiljni</a:t>
            </a:r>
            <a:r>
              <a:rPr lang="en-GB" dirty="0" smtClean="0"/>
              <a:t> </a:t>
            </a:r>
            <a:r>
              <a:rPr lang="en-GB" dirty="0" err="1" smtClean="0"/>
              <a:t>nedostaci</a:t>
            </a:r>
            <a:r>
              <a:rPr lang="en-GB" dirty="0" smtClean="0"/>
              <a:t> u </a:t>
            </a:r>
            <a:r>
              <a:rPr lang="en-GB" dirty="0" err="1" smtClean="0"/>
              <a:t>balkanskim</a:t>
            </a:r>
            <a:r>
              <a:rPr lang="en-GB" dirty="0" smtClean="0"/>
              <a:t> </a:t>
            </a:r>
            <a:r>
              <a:rPr lang="en-GB" dirty="0" err="1" smtClean="0"/>
              <a:t>tranzicijima</a:t>
            </a:r>
            <a:endParaRPr lang="en-GB" dirty="0"/>
          </a:p>
          <a:p>
            <a:r>
              <a:rPr lang="en-GB" dirty="0" err="1" smtClean="0"/>
              <a:t>Manje</a:t>
            </a:r>
            <a:r>
              <a:rPr lang="en-GB" dirty="0" smtClean="0"/>
              <a:t> </a:t>
            </a:r>
            <a:r>
              <a:rPr lang="en-GB" dirty="0" err="1" smtClean="0"/>
              <a:t>uspesne</a:t>
            </a:r>
            <a:r>
              <a:rPr lang="en-GB" dirty="0" smtClean="0"/>
              <a:t> </a:t>
            </a:r>
            <a:r>
              <a:rPr lang="en-GB" dirty="0" err="1" smtClean="0"/>
              <a:t>nego</a:t>
            </a:r>
            <a:r>
              <a:rPr lang="en-GB" dirty="0" smtClean="0"/>
              <a:t> </a:t>
            </a:r>
            <a:r>
              <a:rPr lang="en-GB" dirty="0" err="1" smtClean="0"/>
              <a:t>zemlje</a:t>
            </a:r>
            <a:r>
              <a:rPr lang="en-GB" dirty="0" smtClean="0"/>
              <a:t> </a:t>
            </a:r>
            <a:r>
              <a:rPr lang="en-GB" dirty="0" err="1" smtClean="0"/>
              <a:t>centralne</a:t>
            </a:r>
            <a:r>
              <a:rPr lang="en-GB" dirty="0" smtClean="0"/>
              <a:t> </a:t>
            </a:r>
            <a:r>
              <a:rPr lang="en-GB" dirty="0" err="1" smtClean="0"/>
              <a:t>Evrope</a:t>
            </a:r>
            <a:endParaRPr lang="en-GB" dirty="0"/>
          </a:p>
          <a:p>
            <a:r>
              <a:rPr lang="en-GB" dirty="0" err="1" smtClean="0"/>
              <a:t>Ekonomska</a:t>
            </a:r>
            <a:r>
              <a:rPr lang="en-GB" dirty="0" smtClean="0"/>
              <a:t> </a:t>
            </a:r>
            <a:r>
              <a:rPr lang="en-GB" dirty="0" err="1" smtClean="0"/>
              <a:t>kriza</a:t>
            </a:r>
            <a:r>
              <a:rPr lang="en-GB" dirty="0" smtClean="0"/>
              <a:t> </a:t>
            </a:r>
            <a:r>
              <a:rPr lang="en-GB" dirty="0" err="1" smtClean="0"/>
              <a:t>ugrozila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Balkanu</a:t>
            </a:r>
            <a:r>
              <a:rPr lang="en-GB" dirty="0" smtClean="0"/>
              <a:t>; </a:t>
            </a:r>
            <a:r>
              <a:rPr lang="en-GB" dirty="0" err="1" smtClean="0"/>
              <a:t>produbilo</a:t>
            </a:r>
            <a:r>
              <a:rPr lang="en-GB" dirty="0" smtClean="0"/>
              <a:t> </a:t>
            </a:r>
            <a:r>
              <a:rPr lang="en-GB" dirty="0" err="1" smtClean="0"/>
              <a:t>zaostajanje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razvijenim</a:t>
            </a:r>
            <a:r>
              <a:rPr lang="en-GB" dirty="0" smtClean="0"/>
              <a:t> </a:t>
            </a:r>
            <a:r>
              <a:rPr lang="en-GB" dirty="0" err="1" smtClean="0"/>
              <a:t>svetom</a:t>
            </a:r>
            <a:r>
              <a:rPr lang="en-GB" dirty="0" smtClean="0"/>
              <a:t>  </a:t>
            </a:r>
            <a:endParaRPr lang="en-GB" dirty="0"/>
          </a:p>
          <a:p>
            <a:r>
              <a:rPr lang="en-GB" dirty="0" err="1" smtClean="0"/>
              <a:t>Niske</a:t>
            </a:r>
            <a:r>
              <a:rPr lang="en-GB" dirty="0" smtClean="0"/>
              <a:t> </a:t>
            </a:r>
            <a:r>
              <a:rPr lang="en-GB" dirty="0" err="1" smtClean="0"/>
              <a:t>stope</a:t>
            </a:r>
            <a:r>
              <a:rPr lang="en-GB" dirty="0" smtClean="0"/>
              <a:t> </a:t>
            </a:r>
            <a:r>
              <a:rPr lang="en-GB" dirty="0" err="1" smtClean="0"/>
              <a:t>rasta</a:t>
            </a:r>
            <a:r>
              <a:rPr lang="en-GB" dirty="0" smtClean="0"/>
              <a:t> u </a:t>
            </a:r>
            <a:r>
              <a:rPr lang="en-GB" dirty="0" err="1" smtClean="0"/>
              <a:t>vecini</a:t>
            </a:r>
            <a:r>
              <a:rPr lang="en-GB" dirty="0" smtClean="0"/>
              <a:t> </a:t>
            </a:r>
            <a:r>
              <a:rPr lang="en-GB" dirty="0" err="1" smtClean="0"/>
              <a:t>zemalja</a:t>
            </a:r>
            <a:r>
              <a:rPr lang="en-GB" dirty="0" smtClean="0"/>
              <a:t>; </a:t>
            </a:r>
            <a:r>
              <a:rPr lang="en-GB" dirty="0" err="1" smtClean="0"/>
              <a:t>nedovoljne</a:t>
            </a:r>
            <a:r>
              <a:rPr lang="en-GB" dirty="0" smtClean="0"/>
              <a:t> </a:t>
            </a:r>
            <a:r>
              <a:rPr lang="en-GB" dirty="0" err="1" smtClean="0"/>
              <a:t>investicije</a:t>
            </a:r>
            <a:r>
              <a:rPr lang="en-GB" dirty="0" smtClean="0"/>
              <a:t>; </a:t>
            </a:r>
            <a:r>
              <a:rPr lang="en-GB" dirty="0" err="1" smtClean="0"/>
              <a:t>visoka</a:t>
            </a:r>
            <a:r>
              <a:rPr lang="en-GB" dirty="0" smtClean="0"/>
              <a:t> </a:t>
            </a:r>
            <a:r>
              <a:rPr lang="en-GB" dirty="0" err="1" smtClean="0"/>
              <a:t>stopa</a:t>
            </a:r>
            <a:r>
              <a:rPr lang="en-GB" dirty="0" smtClean="0"/>
              <a:t> </a:t>
            </a:r>
            <a:r>
              <a:rPr lang="en-GB" dirty="0" err="1" smtClean="0"/>
              <a:t>nezaposlenosti</a:t>
            </a:r>
            <a:r>
              <a:rPr lang="en-GB" dirty="0" smtClean="0"/>
              <a:t>; </a:t>
            </a:r>
            <a:r>
              <a:rPr lang="en-GB" dirty="0" err="1" smtClean="0"/>
              <a:t>rasprostranjeno</a:t>
            </a:r>
            <a:r>
              <a:rPr lang="en-GB" dirty="0" smtClean="0"/>
              <a:t> </a:t>
            </a:r>
            <a:r>
              <a:rPr lang="en-GB" dirty="0" err="1" smtClean="0"/>
              <a:t>siromastvo</a:t>
            </a:r>
            <a:r>
              <a:rPr lang="en-GB" dirty="0" smtClean="0"/>
              <a:t>; </a:t>
            </a:r>
            <a:r>
              <a:rPr lang="en-GB" dirty="0" err="1" smtClean="0"/>
              <a:t>politicki</a:t>
            </a:r>
            <a:r>
              <a:rPr lang="en-GB" dirty="0" smtClean="0"/>
              <a:t> </a:t>
            </a:r>
            <a:r>
              <a:rPr lang="en-GB" dirty="0" err="1" smtClean="0"/>
              <a:t>rizik</a:t>
            </a:r>
            <a:endParaRPr lang="en-GB" dirty="0"/>
          </a:p>
          <a:p>
            <a:r>
              <a:rPr lang="en-GB" dirty="0" err="1" smtClean="0"/>
              <a:t>Rizik</a:t>
            </a:r>
            <a:r>
              <a:rPr lang="en-GB" dirty="0" smtClean="0"/>
              <a:t> </a:t>
            </a:r>
            <a:r>
              <a:rPr lang="en-GB" dirty="0" err="1" smtClean="0"/>
              <a:t>permanentne</a:t>
            </a:r>
            <a:r>
              <a:rPr lang="en-GB" dirty="0" smtClean="0"/>
              <a:t> </a:t>
            </a:r>
            <a:r>
              <a:rPr lang="en-GB" dirty="0" err="1" smtClean="0"/>
              <a:t>marginalizacije</a:t>
            </a:r>
            <a:r>
              <a:rPr lang="en-GB" dirty="0" smtClean="0"/>
              <a:t>--</a:t>
            </a:r>
            <a:r>
              <a:rPr lang="en-GB" dirty="0" err="1" smtClean="0"/>
              <a:t>evropska</a:t>
            </a:r>
            <a:r>
              <a:rPr lang="en-GB" dirty="0" smtClean="0"/>
              <a:t> “super </a:t>
            </a:r>
            <a:r>
              <a:rPr lang="en-GB" dirty="0" err="1" smtClean="0"/>
              <a:t>periferija</a:t>
            </a:r>
            <a:r>
              <a:rPr lang="en-GB" dirty="0" smtClean="0"/>
              <a:t>”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41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Bruto</a:t>
            </a:r>
            <a:r>
              <a:rPr lang="en-GB" sz="3600" dirty="0" smtClean="0"/>
              <a:t> </a:t>
            </a:r>
            <a:r>
              <a:rPr lang="en-GB" sz="3600" dirty="0" err="1" smtClean="0"/>
              <a:t>drustveni</a:t>
            </a:r>
            <a:r>
              <a:rPr lang="en-GB" sz="3600" dirty="0" smtClean="0"/>
              <a:t> </a:t>
            </a:r>
            <a:r>
              <a:rPr lang="en-GB" sz="3600" dirty="0" err="1" smtClean="0"/>
              <a:t>proizvod</a:t>
            </a:r>
            <a:r>
              <a:rPr lang="en-GB" sz="3600" dirty="0" smtClean="0"/>
              <a:t> u 2015</a:t>
            </a:r>
            <a:endParaRPr lang="en-GB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516516"/>
              </p:ext>
            </p:extLst>
          </p:nvPr>
        </p:nvGraphicFramePr>
        <p:xfrm>
          <a:off x="457200" y="160020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Realni</a:t>
                      </a:r>
                      <a:r>
                        <a:rPr lang="en-GB" dirty="0" smtClean="0"/>
                        <a:t> BDP, 1989=100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BDP </a:t>
                      </a:r>
                      <a:r>
                        <a:rPr lang="en-GB" dirty="0" err="1" smtClean="0"/>
                        <a:t>po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stanovniku</a:t>
                      </a:r>
                      <a:r>
                        <a:rPr lang="en-GB" dirty="0" smtClean="0"/>
                        <a:t> PKM, </a:t>
                      </a:r>
                      <a:r>
                        <a:rPr lang="en-GB" dirty="0" err="1" smtClean="0"/>
                        <a:t>razvijena</a:t>
                      </a:r>
                      <a:r>
                        <a:rPr lang="en-GB" dirty="0" smtClean="0"/>
                        <a:t> EU15=100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Albanija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Bosna </a:t>
                      </a:r>
                      <a:r>
                        <a:rPr lang="en-GB" dirty="0" err="1" smtClean="0"/>
                        <a:t>i</a:t>
                      </a:r>
                      <a:r>
                        <a:rPr lang="en-GB" dirty="0" smtClean="0"/>
                        <a:t> Hercegovina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Bugarska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93.0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45.1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Crna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/>
                        <a:t>Gora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90.0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38.3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Hrvatska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52.0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Makedonija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Rumunija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136.0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Srbija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33.1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Balkan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94.0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EU-8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67.0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13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Faze </a:t>
            </a:r>
            <a:r>
              <a:rPr lang="en-GB" sz="3600" dirty="0" err="1" smtClean="0"/>
              <a:t>balkanskog</a:t>
            </a:r>
            <a:r>
              <a:rPr lang="en-GB" sz="3600" dirty="0" smtClean="0"/>
              <a:t> </a:t>
            </a:r>
            <a:r>
              <a:rPr lang="en-GB" sz="3600" dirty="0" err="1" smtClean="0"/>
              <a:t>razvoja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Tri faze</a:t>
            </a:r>
            <a:endParaRPr lang="en-GB" b="1" dirty="0"/>
          </a:p>
          <a:p>
            <a:r>
              <a:rPr lang="en-GB" dirty="0" err="1" smtClean="0"/>
              <a:t>Devedesete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 </a:t>
            </a:r>
            <a:r>
              <a:rPr lang="en-GB" dirty="0" err="1" smtClean="0"/>
              <a:t>proslog</a:t>
            </a:r>
            <a:r>
              <a:rPr lang="en-GB" dirty="0" smtClean="0"/>
              <a:t> </a:t>
            </a:r>
            <a:r>
              <a:rPr lang="en-GB" dirty="0" err="1" smtClean="0"/>
              <a:t>veka</a:t>
            </a:r>
            <a:r>
              <a:rPr lang="en-GB" dirty="0" smtClean="0"/>
              <a:t>—</a:t>
            </a:r>
            <a:r>
              <a:rPr lang="en-GB" dirty="0" err="1" smtClean="0"/>
              <a:t>ratovi</a:t>
            </a:r>
            <a:r>
              <a:rPr lang="en-GB" dirty="0" smtClean="0"/>
              <a:t>, </a:t>
            </a:r>
            <a:r>
              <a:rPr lang="en-GB" dirty="0" err="1" smtClean="0"/>
              <a:t>ekonomsko</a:t>
            </a:r>
            <a:r>
              <a:rPr lang="en-GB" dirty="0" smtClean="0"/>
              <a:t> </a:t>
            </a:r>
            <a:r>
              <a:rPr lang="en-GB" dirty="0" err="1" smtClean="0"/>
              <a:t>nazadovanje</a:t>
            </a:r>
            <a:r>
              <a:rPr lang="en-GB" dirty="0" smtClean="0"/>
              <a:t>, spore </a:t>
            </a:r>
            <a:r>
              <a:rPr lang="en-GB" dirty="0" err="1" smtClean="0"/>
              <a:t>ekonomske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politicke</a:t>
            </a:r>
            <a:r>
              <a:rPr lang="en-GB" dirty="0" smtClean="0"/>
              <a:t> </a:t>
            </a:r>
            <a:r>
              <a:rPr lang="en-GB" dirty="0" err="1" smtClean="0"/>
              <a:t>reforme</a:t>
            </a:r>
            <a:r>
              <a:rPr lang="en-GB" dirty="0" smtClean="0"/>
              <a:t>, </a:t>
            </a:r>
            <a:r>
              <a:rPr lang="en-GB" dirty="0" err="1" smtClean="0"/>
              <a:t>izgubljena</a:t>
            </a:r>
            <a:r>
              <a:rPr lang="en-GB" dirty="0" smtClean="0"/>
              <a:t> </a:t>
            </a:r>
            <a:r>
              <a:rPr lang="en-GB" dirty="0" err="1" smtClean="0"/>
              <a:t>trzista</a:t>
            </a:r>
            <a:r>
              <a:rPr lang="en-GB" dirty="0" smtClean="0"/>
              <a:t>, </a:t>
            </a:r>
            <a:r>
              <a:rPr lang="en-GB" dirty="0" err="1" smtClean="0"/>
              <a:t>veliki</a:t>
            </a:r>
            <a:r>
              <a:rPr lang="en-GB" dirty="0" smtClean="0"/>
              <a:t> pad </a:t>
            </a:r>
            <a:r>
              <a:rPr lang="en-GB" dirty="0" err="1" smtClean="0"/>
              <a:t>proizvodnje</a:t>
            </a:r>
            <a:endParaRPr lang="en-GB" dirty="0"/>
          </a:p>
          <a:p>
            <a:r>
              <a:rPr lang="en-GB" dirty="0" err="1" smtClean="0"/>
              <a:t>Oporavak</a:t>
            </a:r>
            <a:r>
              <a:rPr lang="en-GB" dirty="0" smtClean="0"/>
              <a:t> </a:t>
            </a:r>
            <a:r>
              <a:rPr lang="en-GB" dirty="0" err="1" smtClean="0"/>
              <a:t>posle</a:t>
            </a:r>
            <a:r>
              <a:rPr lang="en-GB" dirty="0" smtClean="0"/>
              <a:t> 2000. g. </a:t>
            </a:r>
            <a:endParaRPr lang="en-GB" dirty="0"/>
          </a:p>
          <a:p>
            <a:r>
              <a:rPr lang="en-GB" dirty="0" smtClean="0"/>
              <a:t>Ali </a:t>
            </a:r>
            <a:r>
              <a:rPr lang="en-GB" dirty="0" err="1" smtClean="0"/>
              <a:t>neodrziv</a:t>
            </a:r>
            <a:r>
              <a:rPr lang="en-GB" dirty="0" smtClean="0"/>
              <a:t> </a:t>
            </a:r>
            <a:r>
              <a:rPr lang="en-GB" dirty="0" err="1" smtClean="0"/>
              <a:t>rast</a:t>
            </a:r>
            <a:r>
              <a:rPr lang="en-GB" dirty="0" smtClean="0"/>
              <a:t> 2001-2008. </a:t>
            </a:r>
            <a:r>
              <a:rPr lang="en-GB" dirty="0" err="1" smtClean="0"/>
              <a:t>Zasnovan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potrosnji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kreditima</a:t>
            </a:r>
            <a:r>
              <a:rPr lang="en-GB" dirty="0" smtClean="0"/>
              <a:t>; </a:t>
            </a:r>
            <a:r>
              <a:rPr lang="en-GB" dirty="0" err="1" smtClean="0"/>
              <a:t>spoljna</a:t>
            </a:r>
            <a:r>
              <a:rPr lang="en-GB" dirty="0" smtClean="0"/>
              <a:t> </a:t>
            </a:r>
            <a:r>
              <a:rPr lang="en-GB" dirty="0" err="1" smtClean="0"/>
              <a:t>neravnoteza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porast</a:t>
            </a:r>
            <a:r>
              <a:rPr lang="en-GB" dirty="0" smtClean="0"/>
              <a:t> </a:t>
            </a:r>
            <a:r>
              <a:rPr lang="en-GB" dirty="0" err="1" smtClean="0"/>
              <a:t>zaduzenosti</a:t>
            </a:r>
            <a:endParaRPr lang="en-GB" dirty="0"/>
          </a:p>
          <a:p>
            <a:r>
              <a:rPr lang="en-GB" dirty="0" err="1" smtClean="0"/>
              <a:t>Recesija</a:t>
            </a:r>
            <a:r>
              <a:rPr lang="en-GB" dirty="0" smtClean="0"/>
              <a:t> u 2009. g.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uglavnom</a:t>
            </a:r>
            <a:r>
              <a:rPr lang="en-GB" dirty="0" smtClean="0"/>
              <a:t> </a:t>
            </a:r>
            <a:r>
              <a:rPr lang="en-GB" dirty="0" err="1" smtClean="0"/>
              <a:t>anemicna</a:t>
            </a:r>
            <a:r>
              <a:rPr lang="en-GB" dirty="0" smtClean="0"/>
              <a:t> </a:t>
            </a:r>
            <a:r>
              <a:rPr lang="en-GB" dirty="0" err="1" smtClean="0"/>
              <a:t>aktivnost</a:t>
            </a:r>
            <a:r>
              <a:rPr lang="en-GB" dirty="0" smtClean="0"/>
              <a:t> </a:t>
            </a:r>
            <a:r>
              <a:rPr lang="en-GB" dirty="0" err="1" smtClean="0"/>
              <a:t>nakon</a:t>
            </a:r>
            <a:r>
              <a:rPr lang="en-GB" dirty="0" smtClean="0"/>
              <a:t> toga</a:t>
            </a:r>
          </a:p>
          <a:p>
            <a:r>
              <a:rPr lang="en-GB" dirty="0" err="1" smtClean="0"/>
              <a:t>Slaba</a:t>
            </a:r>
            <a:r>
              <a:rPr lang="en-GB" dirty="0" smtClean="0"/>
              <a:t> </a:t>
            </a:r>
            <a:r>
              <a:rPr lang="en-GB" dirty="0" err="1" smtClean="0"/>
              <a:t>privredna</a:t>
            </a:r>
            <a:r>
              <a:rPr lang="en-GB" dirty="0" smtClean="0"/>
              <a:t> </a:t>
            </a:r>
            <a:r>
              <a:rPr lang="en-GB" dirty="0" err="1" smtClean="0"/>
              <a:t>aktivnost</a:t>
            </a:r>
            <a:r>
              <a:rPr lang="en-GB" dirty="0" smtClean="0"/>
              <a:t> u </a:t>
            </a:r>
            <a:r>
              <a:rPr lang="en-GB" dirty="0" err="1" smtClean="0"/>
              <a:t>razvijenoj</a:t>
            </a:r>
            <a:r>
              <a:rPr lang="en-GB" dirty="0" smtClean="0"/>
              <a:t> </a:t>
            </a:r>
            <a:r>
              <a:rPr lang="en-GB" dirty="0" err="1" smtClean="0"/>
              <a:t>Evropi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57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Moguci</a:t>
            </a:r>
            <a:r>
              <a:rPr lang="en-GB" sz="3600" dirty="0" smtClean="0"/>
              <a:t> </a:t>
            </a:r>
            <a:r>
              <a:rPr lang="en-GB" sz="3600" dirty="0" err="1" smtClean="0"/>
              <a:t>razlozi</a:t>
            </a:r>
            <a:r>
              <a:rPr lang="en-GB" sz="3600" dirty="0" smtClean="0"/>
              <a:t> </a:t>
            </a:r>
            <a:r>
              <a:rPr lang="en-GB" sz="3600" dirty="0" err="1" smtClean="0"/>
              <a:t>za</a:t>
            </a:r>
            <a:r>
              <a:rPr lang="en-GB" sz="3600" dirty="0" smtClean="0"/>
              <a:t> </a:t>
            </a:r>
            <a:r>
              <a:rPr lang="en-GB" sz="3600" dirty="0" err="1" smtClean="0"/>
              <a:t>zaostajanje</a:t>
            </a:r>
            <a:r>
              <a:rPr lang="en-GB" sz="3600" dirty="0" smtClean="0"/>
              <a:t> </a:t>
            </a:r>
            <a:r>
              <a:rPr lang="en-GB" sz="3600" dirty="0" err="1" smtClean="0"/>
              <a:t>Balkana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Kulturoloski</a:t>
            </a:r>
            <a:r>
              <a:rPr lang="en-GB" dirty="0" smtClean="0"/>
              <a:t> </a:t>
            </a:r>
            <a:r>
              <a:rPr lang="en-GB" dirty="0" err="1" smtClean="0"/>
              <a:t>razlozi</a:t>
            </a:r>
            <a:endParaRPr lang="en-GB" dirty="0"/>
          </a:p>
          <a:p>
            <a:r>
              <a:rPr lang="en-GB" dirty="0" err="1" smtClean="0"/>
              <a:t>Nedovoljna</a:t>
            </a:r>
            <a:r>
              <a:rPr lang="en-GB" dirty="0" smtClean="0"/>
              <a:t> </a:t>
            </a:r>
            <a:r>
              <a:rPr lang="en-GB" dirty="0" err="1" smtClean="0"/>
              <a:t>privrzenost</a:t>
            </a:r>
            <a:r>
              <a:rPr lang="en-GB" dirty="0" smtClean="0"/>
              <a:t> </a:t>
            </a:r>
            <a:r>
              <a:rPr lang="en-GB" dirty="0" err="1" smtClean="0"/>
              <a:t>trzistu</a:t>
            </a:r>
            <a:endParaRPr lang="en-GB" dirty="0"/>
          </a:p>
          <a:p>
            <a:r>
              <a:rPr lang="en-GB" dirty="0" err="1" smtClean="0"/>
              <a:t>Nedostatak</a:t>
            </a:r>
            <a:r>
              <a:rPr lang="en-GB" dirty="0" smtClean="0"/>
              <a:t> </a:t>
            </a:r>
            <a:r>
              <a:rPr lang="en-GB" dirty="0" err="1" smtClean="0"/>
              <a:t>preduzetnicke</a:t>
            </a:r>
            <a:r>
              <a:rPr lang="en-GB" dirty="0" smtClean="0"/>
              <a:t> </a:t>
            </a:r>
            <a:r>
              <a:rPr lang="en-GB" dirty="0" err="1" smtClean="0"/>
              <a:t>tradicije</a:t>
            </a:r>
            <a:endParaRPr lang="en-GB" dirty="0"/>
          </a:p>
          <a:p>
            <a:r>
              <a:rPr lang="en-GB" dirty="0" err="1" smtClean="0"/>
              <a:t>Nedostatak</a:t>
            </a:r>
            <a:r>
              <a:rPr lang="en-GB" dirty="0" smtClean="0"/>
              <a:t> </a:t>
            </a:r>
            <a:r>
              <a:rPr lang="en-GB" dirty="0" err="1" smtClean="0"/>
              <a:t>demokratske</a:t>
            </a:r>
            <a:r>
              <a:rPr lang="en-GB" dirty="0" smtClean="0"/>
              <a:t> </a:t>
            </a:r>
            <a:r>
              <a:rPr lang="en-GB" dirty="0" err="1" smtClean="0"/>
              <a:t>tradicije</a:t>
            </a:r>
            <a:endParaRPr lang="en-GB" dirty="0"/>
          </a:p>
          <a:p>
            <a:r>
              <a:rPr lang="en-GB" dirty="0" err="1" smtClean="0"/>
              <a:t>Iskustvo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vreme</a:t>
            </a:r>
            <a:r>
              <a:rPr lang="en-GB" dirty="0" smtClean="0"/>
              <a:t> </a:t>
            </a:r>
            <a:r>
              <a:rPr lang="en-GB" dirty="0" err="1" smtClean="0"/>
              <a:t>komunizma</a:t>
            </a:r>
            <a:endParaRPr lang="en-GB" dirty="0"/>
          </a:p>
          <a:p>
            <a:r>
              <a:rPr lang="en-GB" dirty="0" err="1" smtClean="0"/>
              <a:t>Uticaj</a:t>
            </a:r>
            <a:r>
              <a:rPr lang="en-GB" dirty="0" smtClean="0"/>
              <a:t> </a:t>
            </a:r>
            <a:r>
              <a:rPr lang="en-GB" dirty="0" err="1" smtClean="0"/>
              <a:t>bivsih</a:t>
            </a:r>
            <a:r>
              <a:rPr lang="en-GB" dirty="0" smtClean="0"/>
              <a:t> </a:t>
            </a:r>
            <a:r>
              <a:rPr lang="en-GB" dirty="0" err="1" smtClean="0"/>
              <a:t>komunista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vreme</a:t>
            </a:r>
            <a:r>
              <a:rPr lang="en-GB" dirty="0" smtClean="0"/>
              <a:t> </a:t>
            </a:r>
            <a:r>
              <a:rPr lang="en-GB" dirty="0" err="1" smtClean="0"/>
              <a:t>tranzicije</a:t>
            </a:r>
            <a:endParaRPr lang="en-GB" dirty="0"/>
          </a:p>
          <a:p>
            <a:r>
              <a:rPr lang="en-GB" dirty="0" err="1" smtClean="0"/>
              <a:t>Velicina</a:t>
            </a:r>
            <a:r>
              <a:rPr lang="en-GB" dirty="0" smtClean="0"/>
              <a:t> </a:t>
            </a:r>
            <a:r>
              <a:rPr lang="en-GB" dirty="0" err="1" smtClean="0"/>
              <a:t>zemalja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drzavotvorno</a:t>
            </a:r>
            <a:r>
              <a:rPr lang="en-GB" dirty="0" smtClean="0"/>
              <a:t> </a:t>
            </a:r>
            <a:r>
              <a:rPr lang="en-GB" dirty="0" err="1" smtClean="0"/>
              <a:t>iskustvo</a:t>
            </a:r>
            <a:endParaRPr lang="en-GB" dirty="0"/>
          </a:p>
          <a:p>
            <a:r>
              <a:rPr lang="en-GB" dirty="0" err="1" smtClean="0"/>
              <a:t>Nedostatak</a:t>
            </a:r>
            <a:r>
              <a:rPr lang="en-GB" dirty="0" smtClean="0"/>
              <a:t> </a:t>
            </a:r>
            <a:r>
              <a:rPr lang="en-GB" dirty="0" err="1" smtClean="0"/>
              <a:t>reformi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spore </a:t>
            </a:r>
            <a:r>
              <a:rPr lang="en-GB" dirty="0" err="1" smtClean="0"/>
              <a:t>reforme</a:t>
            </a:r>
            <a:endParaRPr lang="en-GB" dirty="0"/>
          </a:p>
          <a:p>
            <a:r>
              <a:rPr lang="en-GB" b="1" i="1" dirty="0" err="1" smtClean="0"/>
              <a:t>Politicke</a:t>
            </a:r>
            <a:r>
              <a:rPr lang="en-GB" b="1" i="1" dirty="0" smtClean="0"/>
              <a:t> </a:t>
            </a:r>
            <a:r>
              <a:rPr lang="en-GB" b="1" i="1" dirty="0" err="1" smtClean="0"/>
              <a:t>i</a:t>
            </a:r>
            <a:r>
              <a:rPr lang="en-GB" b="1" i="1" dirty="0" smtClean="0"/>
              <a:t> </a:t>
            </a:r>
            <a:r>
              <a:rPr lang="en-GB" b="1" i="1" dirty="0" err="1" smtClean="0"/>
              <a:t>adminstrativna</a:t>
            </a:r>
            <a:r>
              <a:rPr lang="en-GB" b="1" i="1" dirty="0" smtClean="0"/>
              <a:t> </a:t>
            </a:r>
            <a:r>
              <a:rPr lang="en-GB" b="1" i="1" dirty="0" err="1" smtClean="0"/>
              <a:t>zaovstavstina</a:t>
            </a:r>
            <a:r>
              <a:rPr lang="en-GB" b="1" i="1" dirty="0" smtClean="0"/>
              <a:t> </a:t>
            </a:r>
            <a:r>
              <a:rPr lang="en-GB" b="1" i="1" dirty="0" err="1" smtClean="0"/>
              <a:t>Otomanske</a:t>
            </a:r>
            <a:r>
              <a:rPr lang="en-GB" b="1" i="1" dirty="0" smtClean="0"/>
              <a:t> </a:t>
            </a:r>
            <a:r>
              <a:rPr lang="en-GB" b="1" i="1" dirty="0" err="1" smtClean="0"/>
              <a:t>i</a:t>
            </a:r>
            <a:r>
              <a:rPr lang="en-GB" b="1" i="1" dirty="0" smtClean="0"/>
              <a:t> </a:t>
            </a:r>
            <a:r>
              <a:rPr lang="en-GB" b="1" i="1" dirty="0" err="1" smtClean="0"/>
              <a:t>Habzburske</a:t>
            </a:r>
            <a:r>
              <a:rPr lang="en-GB" b="1" i="1" dirty="0" smtClean="0"/>
              <a:t> </a:t>
            </a:r>
            <a:r>
              <a:rPr lang="en-GB" b="1" i="1" dirty="0" err="1" smtClean="0"/>
              <a:t>imperije</a:t>
            </a:r>
            <a:endParaRPr lang="en-GB" b="1" i="1" dirty="0"/>
          </a:p>
          <a:p>
            <a:r>
              <a:rPr lang="en-GB" b="1" i="1" dirty="0" err="1" smtClean="0"/>
              <a:t>Uticaj</a:t>
            </a:r>
            <a:r>
              <a:rPr lang="en-GB" b="1" i="1" dirty="0" smtClean="0"/>
              <a:t> </a:t>
            </a:r>
            <a:r>
              <a:rPr lang="en-GB" b="1" i="1" dirty="0" err="1" smtClean="0"/>
              <a:t>zapada</a:t>
            </a:r>
            <a:endParaRPr lang="en-GB" b="1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238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Rast</a:t>
            </a:r>
            <a:r>
              <a:rPr lang="en-GB" sz="3600" dirty="0" smtClean="0"/>
              <a:t> </a:t>
            </a:r>
            <a:r>
              <a:rPr lang="en-GB" sz="3600" dirty="0" err="1" smtClean="0"/>
              <a:t>realnog</a:t>
            </a:r>
            <a:r>
              <a:rPr lang="en-GB" sz="3600" dirty="0" smtClean="0"/>
              <a:t> BDP 2001-15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683048"/>
              </p:ext>
            </p:extLst>
          </p:nvPr>
        </p:nvGraphicFramePr>
        <p:xfrm>
          <a:off x="1763688" y="1700808"/>
          <a:ext cx="6172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872208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2001-2008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2009-2015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Albanija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Bosna </a:t>
                      </a:r>
                      <a:r>
                        <a:rPr lang="en-GB" dirty="0" err="1" smtClean="0"/>
                        <a:t>i</a:t>
                      </a:r>
                      <a:r>
                        <a:rPr lang="en-GB" dirty="0" smtClean="0"/>
                        <a:t> Hercegovina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Bugarska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Crna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/>
                        <a:t>Gora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Hrvatska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-1.8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Makedonija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Rumunija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Srbija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Balkan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err="1" smtClean="0"/>
              <a:t>Prognoza</a:t>
            </a:r>
            <a:r>
              <a:rPr lang="en-GB" sz="4000" dirty="0" smtClean="0"/>
              <a:t> </a:t>
            </a:r>
            <a:r>
              <a:rPr lang="en-GB" sz="4000" dirty="0" err="1" smtClean="0"/>
              <a:t>za</a:t>
            </a:r>
            <a:r>
              <a:rPr lang="en-GB" sz="4000" dirty="0" smtClean="0"/>
              <a:t> 2016 (1)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 fontAlgn="base"/>
            <a:r>
              <a:rPr lang="en-GB" sz="2000" dirty="0" err="1" smtClean="0"/>
              <a:t>Oporavak</a:t>
            </a:r>
            <a:r>
              <a:rPr lang="en-GB" sz="2000" dirty="0" smtClean="0"/>
              <a:t> </a:t>
            </a:r>
            <a:r>
              <a:rPr lang="en-GB" sz="2000" dirty="0" err="1" smtClean="0"/>
              <a:t>balkanskih</a:t>
            </a:r>
            <a:r>
              <a:rPr lang="en-GB" sz="2000" dirty="0" smtClean="0"/>
              <a:t> </a:t>
            </a:r>
            <a:r>
              <a:rPr lang="en-GB" sz="2000" dirty="0" err="1" smtClean="0"/>
              <a:t>zemalja</a:t>
            </a:r>
            <a:r>
              <a:rPr lang="en-GB" sz="2000" dirty="0" smtClean="0"/>
              <a:t> 2015. g.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ubrzanje</a:t>
            </a:r>
            <a:r>
              <a:rPr lang="en-GB" sz="2000" dirty="0" smtClean="0"/>
              <a:t> 2016. g.</a:t>
            </a:r>
            <a:endParaRPr lang="en-GB" sz="2000" dirty="0"/>
          </a:p>
          <a:p>
            <a:pPr fontAlgn="base"/>
            <a:r>
              <a:rPr lang="en-GB" sz="2000" dirty="0" err="1" smtClean="0"/>
              <a:t>Ubrzanje</a:t>
            </a:r>
            <a:r>
              <a:rPr lang="en-GB" sz="2000" dirty="0" smtClean="0"/>
              <a:t> </a:t>
            </a:r>
            <a:r>
              <a:rPr lang="en-GB" sz="2000" dirty="0" err="1" smtClean="0"/>
              <a:t>rasta</a:t>
            </a:r>
            <a:r>
              <a:rPr lang="en-GB" sz="2000" dirty="0" smtClean="0"/>
              <a:t> u </a:t>
            </a:r>
            <a:r>
              <a:rPr lang="en-GB" sz="2000" dirty="0" err="1" smtClean="0"/>
              <a:t>razvijenim</a:t>
            </a:r>
            <a:r>
              <a:rPr lang="en-GB" sz="2000" dirty="0" smtClean="0"/>
              <a:t> </a:t>
            </a:r>
            <a:r>
              <a:rPr lang="en-GB" sz="2000" dirty="0" err="1" smtClean="0"/>
              <a:t>zemljama</a:t>
            </a:r>
            <a:endParaRPr lang="en-GB" sz="2000" dirty="0"/>
          </a:p>
          <a:p>
            <a:pPr fontAlgn="base"/>
            <a:r>
              <a:rPr lang="en-GB" sz="2000" dirty="0" err="1" smtClean="0"/>
              <a:t>Niske</a:t>
            </a:r>
            <a:r>
              <a:rPr lang="en-GB" sz="2000" dirty="0" smtClean="0"/>
              <a:t> </a:t>
            </a:r>
            <a:r>
              <a:rPr lang="en-GB" sz="2000" dirty="0" err="1" smtClean="0"/>
              <a:t>cene</a:t>
            </a:r>
            <a:r>
              <a:rPr lang="en-GB" sz="2000" dirty="0" smtClean="0"/>
              <a:t> </a:t>
            </a:r>
            <a:r>
              <a:rPr lang="en-GB" sz="2000" dirty="0" err="1" smtClean="0"/>
              <a:t>nafte</a:t>
            </a:r>
            <a:endParaRPr lang="en-GB" sz="2000" dirty="0"/>
          </a:p>
          <a:p>
            <a:pPr fontAlgn="base"/>
            <a:r>
              <a:rPr lang="en-GB" sz="2000" dirty="0" err="1" smtClean="0"/>
              <a:t>Valutne</a:t>
            </a:r>
            <a:r>
              <a:rPr lang="en-GB" sz="2000" dirty="0" smtClean="0"/>
              <a:t> </a:t>
            </a:r>
            <a:r>
              <a:rPr lang="en-GB" sz="2000" dirty="0" err="1" smtClean="0"/>
              <a:t>korekcije</a:t>
            </a:r>
            <a:endParaRPr lang="en-GB" sz="2000" dirty="0" smtClean="0"/>
          </a:p>
          <a:p>
            <a:pPr fontAlgn="base"/>
            <a:r>
              <a:rPr lang="en-GB" sz="2000" dirty="0" err="1" smtClean="0"/>
              <a:t>Skromno</a:t>
            </a:r>
            <a:r>
              <a:rPr lang="en-GB" sz="2000" dirty="0" smtClean="0"/>
              <a:t> </a:t>
            </a:r>
            <a:r>
              <a:rPr lang="en-GB" sz="2000" dirty="0" err="1" smtClean="0"/>
              <a:t>povecanje</a:t>
            </a:r>
            <a:r>
              <a:rPr lang="en-GB" sz="2000" dirty="0" smtClean="0"/>
              <a:t> </a:t>
            </a:r>
            <a:r>
              <a:rPr lang="en-GB" sz="2000" dirty="0" err="1" smtClean="0"/>
              <a:t>doznaka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stranih</a:t>
            </a:r>
            <a:r>
              <a:rPr lang="en-GB" sz="2000" dirty="0" smtClean="0"/>
              <a:t> </a:t>
            </a:r>
            <a:r>
              <a:rPr lang="en-GB" sz="2000" dirty="0" err="1" smtClean="0"/>
              <a:t>investicija</a:t>
            </a:r>
            <a:endParaRPr lang="en-GB" sz="2000" dirty="0" smtClean="0"/>
          </a:p>
          <a:p>
            <a:pPr fontAlgn="base"/>
            <a:r>
              <a:rPr lang="en-GB" sz="2000" dirty="0" err="1" smtClean="0"/>
              <a:t>Uticaj</a:t>
            </a:r>
            <a:r>
              <a:rPr lang="en-GB" sz="2000" dirty="0" smtClean="0"/>
              <a:t> </a:t>
            </a:r>
            <a:r>
              <a:rPr lang="en-GB" sz="2000" dirty="0" err="1" smtClean="0"/>
              <a:t>poplava</a:t>
            </a:r>
            <a:r>
              <a:rPr lang="en-GB" sz="2000" dirty="0" smtClean="0"/>
              <a:t> u 2014. g.</a:t>
            </a:r>
            <a:endParaRPr lang="en-GB" sz="2000" dirty="0"/>
          </a:p>
          <a:p>
            <a:pPr marL="0" indent="0" fontAlgn="base">
              <a:buNone/>
            </a:pPr>
            <a:r>
              <a:rPr lang="en-GB" sz="2000" i="1" dirty="0" err="1" smtClean="0"/>
              <a:t>Medjutim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oporavak</a:t>
            </a:r>
            <a:r>
              <a:rPr lang="en-GB" sz="2000" i="1" dirty="0" smtClean="0"/>
              <a:t> je u </a:t>
            </a:r>
            <a:r>
              <a:rPr lang="en-GB" sz="2000" i="1" dirty="0" err="1" smtClean="0"/>
              <a:t>proseku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skromnih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razmera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postoji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niz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rizika</a:t>
            </a:r>
            <a:endParaRPr lang="en-GB" sz="2000" dirty="0"/>
          </a:p>
          <a:p>
            <a:pPr fontAlgn="base"/>
            <a:r>
              <a:rPr lang="en-GB" sz="2000" dirty="0" err="1" smtClean="0"/>
              <a:t>Nisko</a:t>
            </a:r>
            <a:r>
              <a:rPr lang="en-GB" sz="2000" dirty="0" smtClean="0"/>
              <a:t> </a:t>
            </a:r>
            <a:r>
              <a:rPr lang="en-GB" sz="2000" dirty="0" err="1" smtClean="0"/>
              <a:t>poverenje</a:t>
            </a:r>
            <a:r>
              <a:rPr lang="en-GB" sz="2000" dirty="0" smtClean="0"/>
              <a:t> </a:t>
            </a:r>
            <a:r>
              <a:rPr lang="en-GB" sz="2000" dirty="0" err="1" smtClean="0"/>
              <a:t>privrednih</a:t>
            </a:r>
            <a:r>
              <a:rPr lang="en-GB" sz="2000" dirty="0" smtClean="0"/>
              <a:t> </a:t>
            </a:r>
            <a:r>
              <a:rPr lang="en-GB" sz="2000" dirty="0" err="1" smtClean="0"/>
              <a:t>subjekata</a:t>
            </a:r>
            <a:r>
              <a:rPr lang="en-GB" sz="2000" dirty="0" smtClean="0"/>
              <a:t> </a:t>
            </a:r>
            <a:r>
              <a:rPr lang="en-GB" sz="2000" dirty="0" err="1" smtClean="0"/>
              <a:t>zbog</a:t>
            </a:r>
            <a:r>
              <a:rPr lang="en-GB" sz="2000" dirty="0" smtClean="0"/>
              <a:t> </a:t>
            </a:r>
            <a:r>
              <a:rPr lang="en-GB" sz="2000" dirty="0" err="1" smtClean="0"/>
              <a:t>politickog</a:t>
            </a:r>
            <a:r>
              <a:rPr lang="en-GB" sz="2000" dirty="0" smtClean="0"/>
              <a:t> </a:t>
            </a:r>
            <a:r>
              <a:rPr lang="en-GB" sz="2000" dirty="0" err="1" smtClean="0"/>
              <a:t>rizika</a:t>
            </a:r>
            <a:r>
              <a:rPr lang="en-GB" sz="2000" dirty="0" smtClean="0"/>
              <a:t>, </a:t>
            </a:r>
            <a:r>
              <a:rPr lang="en-GB" sz="2000" dirty="0" err="1" smtClean="0"/>
              <a:t>visoke</a:t>
            </a:r>
            <a:r>
              <a:rPr lang="en-GB" sz="2000" dirty="0" smtClean="0"/>
              <a:t> </a:t>
            </a:r>
            <a:r>
              <a:rPr lang="en-GB" sz="2000" dirty="0" err="1" smtClean="0"/>
              <a:t>stope</a:t>
            </a:r>
            <a:r>
              <a:rPr lang="en-GB" sz="2000" dirty="0" smtClean="0"/>
              <a:t> </a:t>
            </a:r>
            <a:r>
              <a:rPr lang="en-GB" sz="2000" dirty="0" err="1" smtClean="0"/>
              <a:t>nezaposlenosti</a:t>
            </a:r>
            <a:r>
              <a:rPr lang="en-GB" sz="2000" dirty="0" smtClean="0"/>
              <a:t>, </a:t>
            </a:r>
            <a:r>
              <a:rPr lang="en-GB" sz="2000" dirty="0" err="1" smtClean="0"/>
              <a:t>zaduzenosti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loseg</a:t>
            </a:r>
            <a:r>
              <a:rPr lang="en-GB" sz="2000" dirty="0" smtClean="0"/>
              <a:t> </a:t>
            </a:r>
            <a:r>
              <a:rPr lang="en-GB" sz="2000" dirty="0" err="1" smtClean="0"/>
              <a:t>poslovnog</a:t>
            </a:r>
            <a:r>
              <a:rPr lang="en-GB" sz="2000" dirty="0" smtClean="0"/>
              <a:t> </a:t>
            </a:r>
            <a:r>
              <a:rPr lang="en-GB" sz="2000" dirty="0" err="1" smtClean="0"/>
              <a:t>okruzenja</a:t>
            </a:r>
            <a:endParaRPr lang="en-GB" sz="2000" dirty="0"/>
          </a:p>
          <a:p>
            <a:pPr fontAlgn="base"/>
            <a:r>
              <a:rPr lang="en-GB" sz="2000" dirty="0" err="1" smtClean="0"/>
              <a:t>Fiskalne</a:t>
            </a:r>
            <a:r>
              <a:rPr lang="en-GB" sz="2000" dirty="0" smtClean="0"/>
              <a:t> </a:t>
            </a:r>
            <a:r>
              <a:rPr lang="en-GB" sz="2000" dirty="0" err="1" smtClean="0"/>
              <a:t>stege</a:t>
            </a:r>
            <a:endParaRPr lang="en-GB" sz="2000" dirty="0" smtClean="0"/>
          </a:p>
          <a:p>
            <a:pPr fontAlgn="base"/>
            <a:r>
              <a:rPr lang="en-GB" sz="2000" dirty="0" err="1" smtClean="0"/>
              <a:t>Moguce</a:t>
            </a:r>
            <a:r>
              <a:rPr lang="en-GB" sz="2000" dirty="0" smtClean="0"/>
              <a:t> novo </a:t>
            </a:r>
            <a:r>
              <a:rPr lang="en-GB" sz="2000" dirty="0" err="1" smtClean="0"/>
              <a:t>slabljenje</a:t>
            </a:r>
            <a:r>
              <a:rPr lang="en-GB" sz="2000" dirty="0" smtClean="0"/>
              <a:t> u </a:t>
            </a:r>
            <a:r>
              <a:rPr lang="en-GB" sz="2000" dirty="0" err="1" smtClean="0"/>
              <a:t>evro</a:t>
            </a:r>
            <a:r>
              <a:rPr lang="en-GB" sz="2000" dirty="0" smtClean="0"/>
              <a:t> </a:t>
            </a:r>
            <a:r>
              <a:rPr lang="en-GB" sz="2000" dirty="0" err="1" smtClean="0"/>
              <a:t>zoni</a:t>
            </a:r>
            <a:r>
              <a:rPr lang="en-GB" sz="2000" dirty="0" smtClean="0"/>
              <a:t>; </a:t>
            </a:r>
            <a:r>
              <a:rPr lang="en-GB" sz="2000" dirty="0" err="1" smtClean="0"/>
              <a:t>uticaj</a:t>
            </a:r>
            <a:r>
              <a:rPr lang="en-GB" sz="2000" dirty="0" smtClean="0"/>
              <a:t> </a:t>
            </a:r>
            <a:r>
              <a:rPr lang="en-GB" sz="2000" dirty="0" err="1" smtClean="0"/>
              <a:t>izbeglicke</a:t>
            </a:r>
            <a:r>
              <a:rPr lang="en-GB" sz="2000" dirty="0" smtClean="0"/>
              <a:t> </a:t>
            </a:r>
            <a:r>
              <a:rPr lang="en-GB" sz="2000" dirty="0" err="1" smtClean="0"/>
              <a:t>krize</a:t>
            </a:r>
            <a:endParaRPr lang="en-GB" sz="2000" dirty="0"/>
          </a:p>
          <a:p>
            <a:pPr fontAlgn="base"/>
            <a:r>
              <a:rPr lang="en-GB" sz="2000" dirty="0" err="1" smtClean="0"/>
              <a:t>Uticaj</a:t>
            </a:r>
            <a:r>
              <a:rPr lang="en-GB" sz="2000" dirty="0" smtClean="0"/>
              <a:t> </a:t>
            </a:r>
            <a:r>
              <a:rPr lang="en-GB" sz="2000" dirty="0" err="1" smtClean="0"/>
              <a:t>krize</a:t>
            </a:r>
            <a:r>
              <a:rPr lang="en-GB" sz="2000" dirty="0" smtClean="0"/>
              <a:t> u </a:t>
            </a:r>
            <a:r>
              <a:rPr lang="en-GB" sz="2000" dirty="0" err="1" smtClean="0"/>
              <a:t>Ukrajini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zapadnih</a:t>
            </a:r>
            <a:r>
              <a:rPr lang="en-GB" sz="2000" dirty="0" smtClean="0"/>
              <a:t> </a:t>
            </a:r>
            <a:r>
              <a:rPr lang="en-GB" sz="2000" dirty="0" err="1" smtClean="0"/>
              <a:t>sankcija</a:t>
            </a:r>
            <a:r>
              <a:rPr lang="en-GB" sz="2000" dirty="0" smtClean="0"/>
              <a:t> </a:t>
            </a:r>
            <a:r>
              <a:rPr lang="en-GB" sz="2000" dirty="0" err="1" smtClean="0"/>
              <a:t>protive</a:t>
            </a:r>
            <a:r>
              <a:rPr lang="en-GB" sz="2000" dirty="0" smtClean="0"/>
              <a:t> </a:t>
            </a:r>
            <a:r>
              <a:rPr lang="en-GB" sz="2000" dirty="0" err="1" smtClean="0"/>
              <a:t>Rusije</a:t>
            </a:r>
            <a:endParaRPr lang="en-GB" sz="2200" dirty="0" smtClean="0"/>
          </a:p>
          <a:p>
            <a:pPr fontAlgn="base"/>
            <a:endParaRPr lang="en-GB" sz="2200" dirty="0"/>
          </a:p>
          <a:p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37733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Prognoza</a:t>
            </a:r>
            <a:r>
              <a:rPr lang="en-GB" sz="3600" dirty="0" smtClean="0"/>
              <a:t> </a:t>
            </a:r>
            <a:r>
              <a:rPr lang="en-GB" sz="3600" dirty="0" err="1" smtClean="0"/>
              <a:t>za</a:t>
            </a:r>
            <a:r>
              <a:rPr lang="en-GB" sz="3600" dirty="0" smtClean="0"/>
              <a:t> 2016 (2)</a:t>
            </a:r>
            <a:endParaRPr lang="en-GB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68293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2015 BDP </a:t>
                      </a:r>
                      <a:r>
                        <a:rPr lang="en-GB" dirty="0" err="1" smtClean="0"/>
                        <a:t>rast</a:t>
                      </a:r>
                      <a:r>
                        <a:rPr lang="en-GB" dirty="0" smtClean="0"/>
                        <a:t>,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2016 BDP </a:t>
                      </a:r>
                      <a:r>
                        <a:rPr lang="en-GB" dirty="0" err="1" smtClean="0"/>
                        <a:t>rast</a:t>
                      </a:r>
                      <a:r>
                        <a:rPr lang="en-GB" dirty="0" smtClean="0"/>
                        <a:t>, 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Albanija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Bosna </a:t>
                      </a:r>
                      <a:r>
                        <a:rPr lang="en-GB" dirty="0" err="1" smtClean="0"/>
                        <a:t>i</a:t>
                      </a:r>
                      <a:r>
                        <a:rPr lang="en-GB" dirty="0" smtClean="0"/>
                        <a:t> Hercegovina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Bugarska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Crna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/>
                        <a:t>Gora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Hrvatska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Makedonija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Rumunija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Srbija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Balkan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Evro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zona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1.7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388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 smtClean="0"/>
              <a:t>Grcka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druge</a:t>
            </a:r>
            <a:r>
              <a:rPr lang="en-GB" sz="3600" dirty="0" smtClean="0"/>
              <a:t> </a:t>
            </a:r>
            <a:r>
              <a:rPr lang="en-GB" sz="3600" dirty="0" err="1" smtClean="0"/>
              <a:t>balkanske</a:t>
            </a:r>
            <a:r>
              <a:rPr lang="en-GB" sz="3600" dirty="0" smtClean="0"/>
              <a:t> </a:t>
            </a:r>
            <a:r>
              <a:rPr lang="en-GB" sz="3600" dirty="0" err="1" smtClean="0"/>
              <a:t>zemlje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 fontAlgn="base"/>
            <a:r>
              <a:rPr lang="en-GB" sz="2400" dirty="0" err="1" smtClean="0"/>
              <a:t>Znacajne</a:t>
            </a:r>
            <a:r>
              <a:rPr lang="en-GB" sz="2400" dirty="0" smtClean="0"/>
              <a:t> </a:t>
            </a:r>
            <a:r>
              <a:rPr lang="en-GB" sz="2400" dirty="0" err="1" smtClean="0"/>
              <a:t>privredne</a:t>
            </a:r>
            <a:r>
              <a:rPr lang="en-GB" sz="2400" dirty="0" smtClean="0"/>
              <a:t> </a:t>
            </a:r>
            <a:r>
              <a:rPr lang="en-GB" sz="2400" dirty="0" err="1" smtClean="0"/>
              <a:t>veze</a:t>
            </a:r>
            <a:r>
              <a:rPr lang="en-GB" sz="2400" dirty="0" smtClean="0"/>
              <a:t> </a:t>
            </a:r>
            <a:r>
              <a:rPr lang="en-GB" sz="2400" dirty="0" err="1" smtClean="0"/>
              <a:t>sa</a:t>
            </a:r>
            <a:r>
              <a:rPr lang="en-GB" sz="2400" dirty="0" smtClean="0"/>
              <a:t> </a:t>
            </a:r>
            <a:r>
              <a:rPr lang="en-GB" sz="2400" dirty="0" err="1" smtClean="0"/>
              <a:t>Grckom</a:t>
            </a:r>
            <a:endParaRPr lang="en-GB" sz="2400" dirty="0"/>
          </a:p>
          <a:p>
            <a:pPr fontAlgn="base"/>
            <a:r>
              <a:rPr lang="en-GB" sz="2400" dirty="0" err="1" smtClean="0"/>
              <a:t>Razmena</a:t>
            </a:r>
            <a:r>
              <a:rPr lang="en-GB" sz="2400" dirty="0" smtClean="0"/>
              <a:t> </a:t>
            </a:r>
            <a:r>
              <a:rPr lang="en-GB" sz="2400" dirty="0" err="1" smtClean="0"/>
              <a:t>sa</a:t>
            </a:r>
            <a:r>
              <a:rPr lang="en-GB" sz="2400" dirty="0" smtClean="0"/>
              <a:t> </a:t>
            </a:r>
            <a:r>
              <a:rPr lang="en-GB" sz="2400" dirty="0" err="1" smtClean="0"/>
              <a:t>Grckom</a:t>
            </a:r>
            <a:r>
              <a:rPr lang="en-GB" sz="2400" dirty="0" smtClean="0"/>
              <a:t> </a:t>
            </a:r>
            <a:r>
              <a:rPr lang="en-GB" sz="2400" dirty="0" err="1" smtClean="0"/>
              <a:t>najznacajnija</a:t>
            </a:r>
            <a:r>
              <a:rPr lang="en-GB" sz="2400" dirty="0" smtClean="0"/>
              <a:t> </a:t>
            </a:r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en-GB" sz="2400" dirty="0" err="1" smtClean="0"/>
              <a:t>Crnu</a:t>
            </a:r>
            <a:r>
              <a:rPr lang="en-GB" sz="2400" dirty="0" smtClean="0"/>
              <a:t> </a:t>
            </a:r>
            <a:r>
              <a:rPr lang="en-GB" sz="2400" dirty="0" err="1" smtClean="0"/>
              <a:t>Goru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Makedoniju</a:t>
            </a:r>
            <a:r>
              <a:rPr lang="en-GB" sz="2400" dirty="0" smtClean="0"/>
              <a:t> </a:t>
            </a:r>
            <a:r>
              <a:rPr lang="en-GB" sz="2400" dirty="0"/>
              <a:t>(10-12% </a:t>
            </a:r>
            <a:r>
              <a:rPr lang="en-GB" sz="2400" dirty="0" err="1" smtClean="0"/>
              <a:t>ukupnog</a:t>
            </a:r>
            <a:r>
              <a:rPr lang="en-GB" sz="2400" dirty="0" smtClean="0"/>
              <a:t> </a:t>
            </a:r>
            <a:r>
              <a:rPr lang="en-GB" sz="2400" dirty="0" err="1" smtClean="0"/>
              <a:t>izvoza</a:t>
            </a:r>
            <a:r>
              <a:rPr lang="en-GB" sz="2400" dirty="0" smtClean="0"/>
              <a:t> </a:t>
            </a:r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en-GB" sz="2400" dirty="0" err="1" smtClean="0"/>
              <a:t>ove</a:t>
            </a:r>
            <a:r>
              <a:rPr lang="en-GB" sz="2400" dirty="0" smtClean="0"/>
              <a:t> </a:t>
            </a:r>
            <a:r>
              <a:rPr lang="en-GB" sz="2400" dirty="0" err="1" smtClean="0"/>
              <a:t>zemlje</a:t>
            </a:r>
            <a:r>
              <a:rPr lang="en-GB" sz="2400" dirty="0" smtClean="0"/>
              <a:t>) </a:t>
            </a:r>
            <a:endParaRPr lang="en-GB" sz="2400" dirty="0"/>
          </a:p>
          <a:p>
            <a:pPr fontAlgn="base"/>
            <a:r>
              <a:rPr lang="en-GB" sz="2400" dirty="0" err="1" smtClean="0"/>
              <a:t>Makedonija</a:t>
            </a:r>
            <a:r>
              <a:rPr lang="en-GB" sz="2400" dirty="0" smtClean="0"/>
              <a:t> </a:t>
            </a:r>
            <a:r>
              <a:rPr lang="en-GB" sz="2400" dirty="0" err="1" smtClean="0"/>
              <a:t>jedina</a:t>
            </a:r>
            <a:r>
              <a:rPr lang="en-GB" sz="2400" dirty="0" smtClean="0"/>
              <a:t> </a:t>
            </a:r>
            <a:r>
              <a:rPr lang="en-GB" sz="2400" dirty="0" err="1" smtClean="0"/>
              <a:t>zemlja</a:t>
            </a:r>
            <a:r>
              <a:rPr lang="en-GB" sz="2400" dirty="0" smtClean="0"/>
              <a:t> u </a:t>
            </a:r>
            <a:r>
              <a:rPr lang="en-GB" sz="2400" dirty="0" err="1" smtClean="0"/>
              <a:t>kojoj</a:t>
            </a:r>
            <a:r>
              <a:rPr lang="en-GB" sz="2400" dirty="0" smtClean="0"/>
              <a:t> </a:t>
            </a:r>
            <a:r>
              <a:rPr lang="en-GB" sz="2400" dirty="0" err="1" smtClean="0"/>
              <a:t>izvoz</a:t>
            </a:r>
            <a:r>
              <a:rPr lang="en-GB" sz="2400" dirty="0" smtClean="0"/>
              <a:t> u </a:t>
            </a:r>
            <a:r>
              <a:rPr lang="en-GB" sz="2400" dirty="0" err="1" smtClean="0"/>
              <a:t>Grcku</a:t>
            </a:r>
            <a:r>
              <a:rPr lang="en-GB" sz="2400" dirty="0" smtClean="0"/>
              <a:t> </a:t>
            </a:r>
            <a:r>
              <a:rPr lang="en-GB" sz="2400" dirty="0" err="1" smtClean="0"/>
              <a:t>znacajan</a:t>
            </a:r>
            <a:r>
              <a:rPr lang="en-GB" sz="2400" dirty="0" smtClean="0"/>
              <a:t> </a:t>
            </a:r>
            <a:r>
              <a:rPr lang="en-GB" sz="2400" dirty="0" err="1" smtClean="0"/>
              <a:t>deo</a:t>
            </a:r>
            <a:r>
              <a:rPr lang="en-GB" sz="2400" dirty="0" smtClean="0"/>
              <a:t> BDP </a:t>
            </a:r>
            <a:r>
              <a:rPr lang="en-GB" sz="2400" dirty="0"/>
              <a:t>(4-5%). </a:t>
            </a:r>
          </a:p>
          <a:p>
            <a:pPr fontAlgn="base"/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en-GB" sz="2400" dirty="0" err="1" smtClean="0"/>
              <a:t>doznake</a:t>
            </a:r>
            <a:r>
              <a:rPr lang="en-GB" sz="2400" dirty="0" smtClean="0"/>
              <a:t>, </a:t>
            </a:r>
            <a:r>
              <a:rPr lang="en-GB" sz="2400" dirty="0" err="1" smtClean="0"/>
              <a:t>Albanija</a:t>
            </a:r>
            <a:r>
              <a:rPr lang="en-GB" sz="2400" dirty="0" smtClean="0"/>
              <a:t> </a:t>
            </a:r>
            <a:r>
              <a:rPr lang="en-GB" sz="2400" dirty="0" err="1" smtClean="0"/>
              <a:t>najizlozenija</a:t>
            </a:r>
            <a:r>
              <a:rPr lang="en-GB" sz="2400" dirty="0" smtClean="0"/>
              <a:t> </a:t>
            </a:r>
            <a:endParaRPr lang="en-GB" sz="2400" dirty="0"/>
          </a:p>
          <a:p>
            <a:pPr fontAlgn="base"/>
            <a:r>
              <a:rPr lang="en-GB" sz="2400" dirty="0" err="1" smtClean="0"/>
              <a:t>Grcke</a:t>
            </a:r>
            <a:r>
              <a:rPr lang="en-GB" sz="2400" dirty="0" smtClean="0"/>
              <a:t> </a:t>
            </a:r>
            <a:r>
              <a:rPr lang="en-GB" sz="2400" dirty="0" err="1" smtClean="0"/>
              <a:t>direktne</a:t>
            </a:r>
            <a:r>
              <a:rPr lang="en-GB" sz="2400" dirty="0" smtClean="0"/>
              <a:t> </a:t>
            </a:r>
            <a:r>
              <a:rPr lang="en-GB" sz="2400" dirty="0" err="1" smtClean="0"/>
              <a:t>inostrane</a:t>
            </a:r>
            <a:r>
              <a:rPr lang="en-GB" sz="2400" dirty="0" smtClean="0"/>
              <a:t> </a:t>
            </a:r>
            <a:r>
              <a:rPr lang="en-GB" sz="2400" dirty="0" err="1" smtClean="0"/>
              <a:t>investicije</a:t>
            </a:r>
            <a:r>
              <a:rPr lang="en-GB" sz="2400" dirty="0" smtClean="0"/>
              <a:t> </a:t>
            </a:r>
            <a:r>
              <a:rPr lang="en-GB" sz="2400" dirty="0" err="1" smtClean="0"/>
              <a:t>su</a:t>
            </a:r>
            <a:r>
              <a:rPr lang="en-GB" sz="2400" dirty="0" smtClean="0"/>
              <a:t> </a:t>
            </a:r>
            <a:r>
              <a:rPr lang="en-GB" sz="2400" dirty="0" err="1" smtClean="0"/>
              <a:t>ranije</a:t>
            </a:r>
            <a:r>
              <a:rPr lang="en-GB" sz="2400" dirty="0" smtClean="0"/>
              <a:t> bile </a:t>
            </a:r>
            <a:r>
              <a:rPr lang="en-GB" sz="2400" dirty="0" err="1" smtClean="0"/>
              <a:t>znacajne</a:t>
            </a:r>
            <a:r>
              <a:rPr lang="en-GB" sz="2400" dirty="0" smtClean="0"/>
              <a:t> </a:t>
            </a:r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en-GB" sz="2400" dirty="0" err="1" smtClean="0"/>
              <a:t>Makedoniju</a:t>
            </a:r>
            <a:r>
              <a:rPr lang="en-GB" sz="2400" dirty="0" smtClean="0"/>
              <a:t>, </a:t>
            </a:r>
            <a:r>
              <a:rPr lang="en-GB" sz="2400" dirty="0" err="1" smtClean="0"/>
              <a:t>Bugarsku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Srbiju</a:t>
            </a:r>
            <a:endParaRPr lang="en-GB" sz="2400" dirty="0"/>
          </a:p>
          <a:p>
            <a:pPr fontAlgn="base"/>
            <a:r>
              <a:rPr lang="en-GB" sz="2400" dirty="0" err="1" smtClean="0"/>
              <a:t>Udeo</a:t>
            </a:r>
            <a:r>
              <a:rPr lang="en-GB" sz="2400" dirty="0" smtClean="0"/>
              <a:t> </a:t>
            </a:r>
            <a:r>
              <a:rPr lang="en-GB" sz="2400" dirty="0" err="1" smtClean="0"/>
              <a:t>grckih</a:t>
            </a:r>
            <a:r>
              <a:rPr lang="en-GB" sz="2400" dirty="0" smtClean="0"/>
              <a:t> </a:t>
            </a:r>
            <a:r>
              <a:rPr lang="en-GB" sz="2400" dirty="0" err="1" smtClean="0"/>
              <a:t>banaka</a:t>
            </a:r>
            <a:r>
              <a:rPr lang="en-GB" sz="2400" dirty="0" smtClean="0"/>
              <a:t> u </a:t>
            </a:r>
            <a:r>
              <a:rPr lang="en-GB" sz="2400" dirty="0" err="1" smtClean="0"/>
              <a:t>regionu</a:t>
            </a:r>
            <a:r>
              <a:rPr lang="en-GB" sz="2400" dirty="0" smtClean="0"/>
              <a:t> </a:t>
            </a:r>
            <a:r>
              <a:rPr lang="en-GB" sz="2400" dirty="0" err="1" smtClean="0"/>
              <a:t>oko</a:t>
            </a:r>
            <a:r>
              <a:rPr lang="en-GB" sz="2400" dirty="0" smtClean="0"/>
              <a:t> 20%</a:t>
            </a:r>
            <a:endParaRPr lang="en-GB" sz="2200" dirty="0"/>
          </a:p>
          <a:p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300858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877</Words>
  <Application>Microsoft Office PowerPoint</Application>
  <PresentationFormat>On-screen Show (4:3)</PresentationFormat>
  <Paragraphs>243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Balkanske privrede</vt:lpstr>
      <vt:lpstr>Situacija na Balkanu</vt:lpstr>
      <vt:lpstr>Bruto drustveni proizvod u 2015</vt:lpstr>
      <vt:lpstr>Faze balkanskog razvoja</vt:lpstr>
      <vt:lpstr>Moguci razlozi za zaostajanje Balkana</vt:lpstr>
      <vt:lpstr>Rast realnog BDP 2001-15</vt:lpstr>
      <vt:lpstr>Prognoza za 2016 (1) </vt:lpstr>
      <vt:lpstr>Prognoza za 2016 (2)</vt:lpstr>
      <vt:lpstr> Grcka i druge balkanske zemlje </vt:lpstr>
      <vt:lpstr>Rast u srednjem i duzem roku</vt:lpstr>
      <vt:lpstr>Faktori rasta</vt:lpstr>
      <vt:lpstr>Politicka nestabilnost</vt:lpstr>
      <vt:lpstr>Cinioci rasta—Svetski ekonomski forum</vt:lpstr>
      <vt:lpstr>Merila Svetskog ekonomskog foruma za infrastrukturu, inovacije i trziste rada</vt:lpstr>
      <vt:lpstr>Uticaj EU faktora</vt:lpstr>
    </vt:vector>
  </TitlesOfParts>
  <Company>Twynham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balkans</dc:title>
  <dc:creator>Joan</dc:creator>
  <cp:lastModifiedBy>Joan</cp:lastModifiedBy>
  <cp:revision>61</cp:revision>
  <dcterms:created xsi:type="dcterms:W3CDTF">2015-03-03T17:21:07Z</dcterms:created>
  <dcterms:modified xsi:type="dcterms:W3CDTF">2015-12-14T18:14:54Z</dcterms:modified>
</cp:coreProperties>
</file>